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7"/>
  </p:notesMasterIdLst>
  <p:sldIdLst>
    <p:sldId id="256" r:id="rId2"/>
    <p:sldId id="276" r:id="rId3"/>
    <p:sldId id="257" r:id="rId4"/>
    <p:sldId id="258" r:id="rId5"/>
    <p:sldId id="259" r:id="rId6"/>
    <p:sldId id="269" r:id="rId7"/>
    <p:sldId id="287" r:id="rId8"/>
    <p:sldId id="289" r:id="rId9"/>
    <p:sldId id="290" r:id="rId10"/>
    <p:sldId id="295" r:id="rId11"/>
    <p:sldId id="292" r:id="rId12"/>
    <p:sldId id="262" r:id="rId13"/>
    <p:sldId id="306" r:id="rId14"/>
    <p:sldId id="291" r:id="rId15"/>
    <p:sldId id="274" r:id="rId16"/>
    <p:sldId id="299" r:id="rId17"/>
    <p:sldId id="307" r:id="rId18"/>
    <p:sldId id="304" r:id="rId19"/>
    <p:sldId id="308" r:id="rId20"/>
    <p:sldId id="305" r:id="rId21"/>
    <p:sldId id="309" r:id="rId22"/>
    <p:sldId id="300" r:id="rId23"/>
    <p:sldId id="301" r:id="rId24"/>
    <p:sldId id="302" r:id="rId25"/>
    <p:sldId id="270" r:id="rId26"/>
    <p:sldId id="271" r:id="rId27"/>
    <p:sldId id="265" r:id="rId28"/>
    <p:sldId id="266" r:id="rId29"/>
    <p:sldId id="268" r:id="rId30"/>
    <p:sldId id="311" r:id="rId31"/>
    <p:sldId id="277" r:id="rId32"/>
    <p:sldId id="281" r:id="rId33"/>
    <p:sldId id="282" r:id="rId34"/>
    <p:sldId id="310" r:id="rId35"/>
    <p:sldId id="273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3" autoAdjust="0"/>
    <p:restoredTop sz="55132" autoAdjust="0"/>
  </p:normalViewPr>
  <p:slideViewPr>
    <p:cSldViewPr snapToGrid="0" snapToObjects="1">
      <p:cViewPr varScale="1">
        <p:scale>
          <a:sx n="54" d="100"/>
          <a:sy n="54" d="100"/>
        </p:scale>
        <p:origin x="1224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75A3C-F5C4-42D0-A583-55C90193D248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3470-673E-4B99-B7ED-4EE6839D7C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0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74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2322F"/>
              </a:buClr>
              <a:buSzPct val="100000"/>
              <a:buFont typeface="Helvetica Neue"/>
              <a:buChar char="●"/>
              <a:tabLst/>
              <a:defRPr/>
            </a:pPr>
            <a:endParaRPr lang="en" sz="1200" dirty="0" smtClean="0">
              <a:solidFill>
                <a:schemeClr val="bg1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13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13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05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4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8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84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20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2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66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8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5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21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63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8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2322F"/>
              </a:buClr>
              <a:buSzPct val="100000"/>
              <a:buFontTx/>
              <a:buNone/>
            </a:pPr>
            <a:endParaRPr lang="en" sz="1200" dirty="0" smtClean="0">
              <a:solidFill>
                <a:schemeClr val="bg1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17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15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34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2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08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87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88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06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59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874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7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2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4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0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2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None/>
            </a:pPr>
            <a:endParaRPr lang="en" sz="1400" dirty="0" smtClean="0">
              <a:solidFill>
                <a:schemeClr val="bg1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04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2322F"/>
              </a:buClr>
              <a:buSzPct val="100000"/>
              <a:buFont typeface="Helvetica Neue"/>
              <a:buNone/>
              <a:tabLst/>
              <a:defRPr/>
            </a:pPr>
            <a:endParaRPr lang="en" sz="1200" dirty="0" smtClean="0">
              <a:solidFill>
                <a:schemeClr val="bg1"/>
              </a:solidFill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3470-673E-4B99-B7ED-4EE6839D7C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6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7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4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8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9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7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0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6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0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79B0-5986-7D4E-AF9B-337998168534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B8D6-F7CA-6D49-A2C9-D719F0FF0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8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4531" y="623437"/>
            <a:ext cx="6490546" cy="162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Remodeling the</a:t>
            </a:r>
            <a:b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Getty Provenance Index</a:t>
            </a:r>
            <a:b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as Linked Open Data</a:t>
            </a:r>
            <a:endParaRPr lang="en" sz="40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09754" y="2729880"/>
            <a:ext cx="4301656" cy="107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Ruth Cuadra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Business Application Administrator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Getty Research Institute</a:t>
            </a:r>
          </a:p>
          <a:p>
            <a:pPr algn="l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2016 Digital Provenance Symposium</a:t>
            </a:r>
          </a:p>
          <a:p>
            <a:pPr algn="l"/>
            <a:r>
              <a:rPr lang="en-US" sz="1400" dirty="0" smtClean="0">
                <a:latin typeface="Arial" pitchFamily="34" charset="0"/>
                <a:cs typeface="Arial" pitchFamily="34" charset="0"/>
              </a:rPr>
              <a:t>Hosted by Carnegie Museum of Art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55" y="2729880"/>
            <a:ext cx="3048170" cy="1683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</p:spTree>
    <p:extLst>
      <p:ext uri="{BB962C8B-B14F-4D97-AF65-F5344CB8AC3E}">
        <p14:creationId xmlns:p14="http://schemas.microsoft.com/office/powerpoint/2010/main" val="40442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 Provenance Model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35" y="836093"/>
            <a:ext cx="7115368" cy="37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Provenance Model (CRM)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5" y="917986"/>
            <a:ext cx="7666228" cy="37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" y="0"/>
            <a:ext cx="9144000" cy="5143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Auction Sales Catalogs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48" y="1408176"/>
            <a:ext cx="6686550" cy="2578894"/>
          </a:xfrm>
          <a:prstGeom prst="rect">
            <a:avLst/>
          </a:prstGeom>
          <a:ln w="38100">
            <a:solidFill>
              <a:srgbClr val="57A0D3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4025590" y="2736296"/>
            <a:ext cx="1382348" cy="8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" y="0"/>
            <a:ext cx="9144000" cy="5143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Auction Sales Catalogs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0" y="1408176"/>
            <a:ext cx="5356860" cy="2674620"/>
          </a:xfrm>
          <a:prstGeom prst="rect">
            <a:avLst/>
          </a:prstGeom>
          <a:ln w="38100">
            <a:solidFill>
              <a:srgbClr val="57A0D3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4828277" y="2882396"/>
            <a:ext cx="1382348" cy="8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Auction Sales </a:t>
            </a:r>
            <a:r>
              <a:rPr lang="en" sz="3700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Catalogs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84" y="991944"/>
            <a:ext cx="5724651" cy="35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600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Data Modeling: Auction </a:t>
            </a:r>
            <a:r>
              <a:rPr lang="en" sz="3600" dirty="0" smtClean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Sales Catalogs (CRM)</a:t>
            </a:r>
            <a:endParaRPr lang="en" sz="36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80" y="762205"/>
            <a:ext cx="5110079" cy="387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Auction Sales Catalogs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90" y="1442277"/>
            <a:ext cx="4892040" cy="2217420"/>
          </a:xfrm>
          <a:prstGeom prst="rect">
            <a:avLst/>
          </a:prstGeom>
          <a:ln w="38100">
            <a:solidFill>
              <a:srgbClr val="57A0D3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5285679" y="2577792"/>
            <a:ext cx="1382348" cy="8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1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Auction Sales </a:t>
            </a:r>
            <a:r>
              <a:rPr lang="en" sz="3700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Catalogs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996696"/>
            <a:ext cx="5724144" cy="35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Auction Sales Catalogs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11" y="1413511"/>
            <a:ext cx="6140768" cy="257365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710462" y="2914650"/>
            <a:ext cx="1382348" cy="8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7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Auction Sales </a:t>
            </a:r>
            <a:r>
              <a:rPr lang="en" sz="3700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Catalogs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996696"/>
            <a:ext cx="5724144" cy="35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Overview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 smtClean="0"/>
              <a:t>as LOD</a:t>
            </a:r>
          </a:p>
        </p:txBody>
      </p:sp>
      <p:sp>
        <p:nvSpPr>
          <p:cNvPr id="9" name="Shape 64"/>
          <p:cNvSpPr txBox="1">
            <a:spLocks/>
          </p:cNvSpPr>
          <p:nvPr/>
        </p:nvSpPr>
        <p:spPr>
          <a:xfrm>
            <a:off x="1371600" y="1009791"/>
            <a:ext cx="7723470" cy="3571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23850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-US" sz="24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About the Provenance Index</a:t>
            </a:r>
          </a:p>
          <a:p>
            <a:pPr marL="457200" indent="-323850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-US" sz="24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Our Remodeling Project</a:t>
            </a:r>
          </a:p>
          <a:p>
            <a:pPr marL="457200" indent="-323850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-US" sz="24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Data Modeling:  Integrating Auction Sales Catalogs and Dealer Stock Books</a:t>
            </a:r>
          </a:p>
          <a:p>
            <a:pPr marL="457200" indent="-323850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-US" sz="24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Developing a URI Scheme and Reconciling with Getty Vocabularies</a:t>
            </a:r>
          </a:p>
          <a:p>
            <a:pPr marL="457200" indent="-323850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" sz="24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Lessons Learned</a:t>
            </a:r>
          </a:p>
          <a:p>
            <a:pPr marL="133350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1500" dirty="0" smtClean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5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33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Auction Sales Catalogs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41" y="1452180"/>
            <a:ext cx="6507956" cy="250031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256871" y="2828953"/>
            <a:ext cx="1382348" cy="8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3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Auction Sales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996696"/>
            <a:ext cx="5724144" cy="35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Dealer Stock Books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18" y="1408176"/>
            <a:ext cx="4416024" cy="2795993"/>
          </a:xfrm>
          <a:prstGeom prst="rect">
            <a:avLst/>
          </a:prstGeom>
          <a:ln w="38100">
            <a:solidFill>
              <a:srgbClr val="57A0D3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4991268" y="3059814"/>
            <a:ext cx="1382348" cy="8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4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" y="4929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Dealer Stock Books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13" y="1408176"/>
            <a:ext cx="4535370" cy="2372865"/>
          </a:xfrm>
          <a:prstGeom prst="rect">
            <a:avLst/>
          </a:prstGeom>
          <a:ln w="38100">
            <a:solidFill>
              <a:srgbClr val="57A0D3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4912961" y="2914650"/>
            <a:ext cx="1382348" cy="8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3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7" y="-128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Dealer Stock Books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83" y="1408176"/>
            <a:ext cx="4868317" cy="2976910"/>
          </a:xfrm>
          <a:prstGeom prst="rect">
            <a:avLst/>
          </a:prstGeom>
          <a:ln w="38100">
            <a:solidFill>
              <a:srgbClr val="57A0D3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4837805" y="2877457"/>
            <a:ext cx="1382348" cy="8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7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6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Data Modeling: Taking Inventory</a:t>
            </a:r>
            <a:endParaRPr lang="en" sz="36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62" y="884285"/>
            <a:ext cx="6254496" cy="37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4000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Data Modeling: </a:t>
            </a:r>
            <a:r>
              <a:rPr lang="en" sz="4000" dirty="0" smtClean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Taking Inventory (CRM)</a:t>
            </a:r>
            <a:endParaRPr lang="en" sz="36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 smtClean="0"/>
              <a:t>as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17" y="894242"/>
            <a:ext cx="6256562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Developing a URI Scheme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Shape 64"/>
          <p:cNvSpPr txBox="1">
            <a:spLocks/>
          </p:cNvSpPr>
          <p:nvPr/>
        </p:nvSpPr>
        <p:spPr>
          <a:xfrm>
            <a:off x="1138512" y="1099848"/>
            <a:ext cx="7238725" cy="247202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algn="l">
              <a:spcBef>
                <a:spcPts val="1000"/>
              </a:spcBef>
              <a:buClr>
                <a:schemeClr val="bg1"/>
              </a:buClr>
            </a:pPr>
            <a:endParaRPr lang="en" sz="14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</a:pPr>
            <a:endParaRPr lang="en-US" sz="15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57549" y="884462"/>
            <a:ext cx="808645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https://data.getty.edu/project/resourceType/identifier[/identifierPart]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	Examples: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	https://data.getty.edu/collection/painting/882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	https://data.getty.edu/provenance/activity/d17382/a106 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15744"/>
              </p:ext>
            </p:extLst>
          </p:nvPr>
        </p:nvGraphicFramePr>
        <p:xfrm>
          <a:off x="1505415" y="2170271"/>
          <a:ext cx="7033747" cy="251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531"/>
                <a:gridCol w="5372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https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A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Avoids</a:t>
                      </a:r>
                      <a:r>
                        <a:rPr lang="en-US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passive mixed content errors; provides user privacy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7A0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data.getty.edu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A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Host will redirect or proxy</a:t>
                      </a:r>
                      <a:r>
                        <a:rPr lang="en-US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requests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57A0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A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Allows simple rules</a:t>
                      </a:r>
                      <a:r>
                        <a:rPr lang="en-US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proxying; distinguishes source of data without relying on political constructs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57A0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resourceType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57A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distinguishes and compartmentalizes the data within the project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57A0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identifier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57A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string that is unique within a resourceType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57A0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identifierPart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57A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Repeatable</a:t>
                      </a:r>
                      <a:r>
                        <a:rPr lang="en-US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component for sub-identifiers to break up the identifier into more granular pieces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57A0D3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</p:spTree>
    <p:extLst>
      <p:ext uri="{BB962C8B-B14F-4D97-AF65-F5344CB8AC3E}">
        <p14:creationId xmlns:p14="http://schemas.microsoft.com/office/powerpoint/2010/main" val="104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Reconciling</a:t>
            </a:r>
            <a:r>
              <a:rPr lang="en" sz="36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with Getty Vocabularies</a:t>
            </a:r>
            <a:endParaRPr lang="en" sz="36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sp>
        <p:nvSpPr>
          <p:cNvPr id="11" name="Shape 145"/>
          <p:cNvSpPr txBox="1">
            <a:spLocks/>
          </p:cNvSpPr>
          <p:nvPr/>
        </p:nvSpPr>
        <p:spPr>
          <a:xfrm>
            <a:off x="1329963" y="1098216"/>
            <a:ext cx="7765107" cy="3120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People:	ULAN</a:t>
            </a:r>
            <a:r>
              <a:rPr lang="en-US" sz="20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(Union List of Artist Names)</a:t>
            </a:r>
          </a:p>
          <a:p>
            <a:pPr algn="l">
              <a:spcBef>
                <a:spcPts val="60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Places:	TGN</a:t>
            </a:r>
            <a:r>
              <a:rPr lang="en-US" sz="20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	 </a:t>
            </a:r>
            <a:r>
              <a:rPr lang="en-US" sz="20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(Thesaurus of Geographic Names)</a:t>
            </a:r>
          </a:p>
          <a:p>
            <a:pPr algn="l">
              <a:spcBef>
                <a:spcPts val="60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Things:	CONA</a:t>
            </a:r>
            <a:r>
              <a:rPr lang="en-US" sz="20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(Cultural Object Name Authority)</a:t>
            </a:r>
          </a:p>
          <a:p>
            <a:pPr algn="l">
              <a:spcBef>
                <a:spcPts val="60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Types of </a:t>
            </a:r>
            <a:r>
              <a:rPr lang="en-US" sz="2000" b="1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people, places, </a:t>
            </a:r>
            <a:r>
              <a:rPr lang="en-US" sz="2000" b="1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things:  AAT </a:t>
            </a:r>
            <a:r>
              <a:rPr lang="en-US" sz="20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(Art &amp; Architecture Thesaurus)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01" y="3288368"/>
            <a:ext cx="23812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Reconciling with Getty Vocabularies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06" y="962808"/>
            <a:ext cx="4215803" cy="157638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29" y="2882053"/>
            <a:ext cx="2589751" cy="123990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41" y="1541460"/>
            <a:ext cx="3939344" cy="307037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2550253" y="1123434"/>
            <a:ext cx="1342239" cy="142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664279" y="2784824"/>
            <a:ext cx="964734" cy="142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12" idx="4"/>
          </p:cNvCxnSpPr>
          <p:nvPr/>
        </p:nvCxnSpPr>
        <p:spPr>
          <a:xfrm flipH="1">
            <a:off x="3221372" y="1266047"/>
            <a:ext cx="1" cy="1837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269996" y="2882054"/>
            <a:ext cx="394283" cy="330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About the Provenance Index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Shape 64"/>
          <p:cNvSpPr txBox="1">
            <a:spLocks/>
          </p:cNvSpPr>
          <p:nvPr/>
        </p:nvSpPr>
        <p:spPr>
          <a:xfrm>
            <a:off x="1008638" y="1209790"/>
            <a:ext cx="3024923" cy="298377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30188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-US" sz="16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8 databases</a:t>
            </a:r>
          </a:p>
          <a:p>
            <a:pPr marL="457200" indent="-230188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-US" sz="16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1.5 million records</a:t>
            </a:r>
          </a:p>
          <a:p>
            <a:pPr marL="457200" indent="-230188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-US" sz="16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Primarily Western European art </a:t>
            </a:r>
          </a:p>
          <a:p>
            <a:pPr marL="457200" indent="-230188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" sz="16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Variety of primary sources</a:t>
            </a:r>
            <a:endParaRPr lang="en-US" sz="1600" dirty="0" smtClean="0">
              <a:solidFill>
                <a:schemeClr val="bg1"/>
              </a:solidFill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500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61" y="1197490"/>
            <a:ext cx="5022481" cy="27459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</p:spTree>
    <p:extLst>
      <p:ext uri="{BB962C8B-B14F-4D97-AF65-F5344CB8AC3E}">
        <p14:creationId xmlns:p14="http://schemas.microsoft.com/office/powerpoint/2010/main" val="13475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2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1887814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Lessons Learned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</p:spTree>
    <p:extLst>
      <p:ext uri="{BB962C8B-B14F-4D97-AF65-F5344CB8AC3E}">
        <p14:creationId xmlns:p14="http://schemas.microsoft.com/office/powerpoint/2010/main" val="24886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Lessons Learned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3764" y="945347"/>
            <a:ext cx="7588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Need to focus on our goals … not on philosophical disagreements around ontologies</a:t>
            </a:r>
          </a:p>
          <a:p>
            <a:pPr lvl="0" defTabSz="914400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Lessons Learned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3764" y="945347"/>
            <a:ext cx="7588577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Need to focus on our goals … not on philosophical disagreements around ontologies</a:t>
            </a:r>
          </a:p>
          <a:p>
            <a:pPr marL="342900" lvl="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Hard to align models while avoiding false precision</a:t>
            </a:r>
          </a:p>
          <a:p>
            <a:pPr lvl="0" defTabSz="914400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Lessons Learned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3764" y="945347"/>
            <a:ext cx="7588577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Need to focus on our goals … not on philosophical disagreements around ontologies</a:t>
            </a:r>
          </a:p>
          <a:p>
            <a:pPr marL="342900" lvl="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Hard </a:t>
            </a:r>
            <a:r>
              <a:rPr lang="en-US" sz="2400" dirty="0">
                <a:solidFill>
                  <a:schemeClr val="bg1"/>
                </a:solidFill>
              </a:rPr>
              <a:t>to align models while avoiding false precision</a:t>
            </a:r>
          </a:p>
          <a:p>
            <a:pPr marL="342900" lvl="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Get over the “need” for 100% precision, 100% coverage, 100% completeness</a:t>
            </a:r>
          </a:p>
          <a:p>
            <a:pPr lvl="0" defTabSz="914400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Lessons Learned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3764" y="945347"/>
            <a:ext cx="75885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Need to focus on our goals … not on philosophical disagreements around ontologies</a:t>
            </a:r>
          </a:p>
          <a:p>
            <a:pPr marL="342900" lvl="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Hard </a:t>
            </a:r>
            <a:r>
              <a:rPr lang="en-US" sz="2400" dirty="0">
                <a:solidFill>
                  <a:schemeClr val="bg1"/>
                </a:solidFill>
              </a:rPr>
              <a:t>to align models while avoiding false precision</a:t>
            </a:r>
          </a:p>
          <a:p>
            <a:pPr marL="342900" lvl="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Get over the “need” for 100% precision, 100% coverage, 100% completeness</a:t>
            </a:r>
          </a:p>
          <a:p>
            <a:pPr marL="342900" lvl="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Start somewhere, then design, implement, learn, correct, and iterate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Thank you!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Shape 64"/>
          <p:cNvSpPr txBox="1">
            <a:spLocks/>
          </p:cNvSpPr>
          <p:nvPr/>
        </p:nvSpPr>
        <p:spPr>
          <a:xfrm>
            <a:off x="1041621" y="1804737"/>
            <a:ext cx="8102379" cy="2876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spcBef>
                <a:spcPts val="1000"/>
              </a:spcBef>
              <a:buClr>
                <a:schemeClr val="bg1"/>
              </a:buClr>
            </a:pPr>
            <a:r>
              <a:rPr lang="en" sz="24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Ruth Cuadra / </a:t>
            </a:r>
            <a:r>
              <a:rPr lang="en" sz="2400" dirty="0" smtClean="0">
                <a:solidFill>
                  <a:srgbClr val="57A0D3"/>
                </a:solidFill>
                <a:ea typeface="Helvetica Neue"/>
                <a:cs typeface="Helvetica Neue"/>
                <a:sym typeface="Helvetica Neue"/>
              </a:rPr>
              <a:t>rcuadra@getty.edu</a:t>
            </a:r>
            <a:r>
              <a:rPr lang="en" sz="24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</p:spTree>
    <p:extLst>
      <p:ext uri="{BB962C8B-B14F-4D97-AF65-F5344CB8AC3E}">
        <p14:creationId xmlns:p14="http://schemas.microsoft.com/office/powerpoint/2010/main" val="7274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5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7549" y="6340"/>
            <a:ext cx="8086451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In the beginning…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630" y="485899"/>
            <a:ext cx="2439447" cy="30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0297" y="2338676"/>
            <a:ext cx="5415150" cy="21080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64"/>
          <p:cNvSpPr txBox="1">
            <a:spLocks/>
          </p:cNvSpPr>
          <p:nvPr/>
        </p:nvSpPr>
        <p:spPr>
          <a:xfrm>
            <a:off x="1096515" y="956307"/>
            <a:ext cx="4779832" cy="266704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230188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" sz="18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Published as book series</a:t>
            </a:r>
          </a:p>
          <a:p>
            <a:pPr marL="457200" lvl="0" indent="-230188"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Helvetica Neue"/>
              <a:buChar char="●"/>
            </a:pPr>
            <a:r>
              <a:rPr lang="en" sz="18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Databases designed to </a:t>
            </a:r>
            <a:r>
              <a:rPr lang="en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support </a:t>
            </a:r>
            <a:r>
              <a:rPr lang="en" sz="18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print </a:t>
            </a:r>
            <a:r>
              <a:rPr lang="en" sz="18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publications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5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</p:spTree>
    <p:extLst>
      <p:ext uri="{BB962C8B-B14F-4D97-AF65-F5344CB8AC3E}">
        <p14:creationId xmlns:p14="http://schemas.microsoft.com/office/powerpoint/2010/main" val="9290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Remodeling Project: Goals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Shape 64"/>
          <p:cNvSpPr txBox="1">
            <a:spLocks/>
          </p:cNvSpPr>
          <p:nvPr/>
        </p:nvSpPr>
        <p:spPr>
          <a:xfrm>
            <a:off x="1071056" y="1040925"/>
            <a:ext cx="3490800" cy="345219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228600" algn="l">
              <a:spcBef>
                <a:spcPts val="1000"/>
              </a:spcBef>
              <a:buClr>
                <a:schemeClr val="bg1"/>
              </a:buClr>
              <a:buFont typeface="Helvetica Neue"/>
              <a:buChar char="●"/>
            </a:pPr>
            <a:r>
              <a:rPr lang="en" sz="20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Improve </a:t>
            </a:r>
            <a:r>
              <a:rPr lang="en" sz="20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accessibility </a:t>
            </a:r>
          </a:p>
          <a:p>
            <a:pPr marL="457200" lvl="0" indent="-228600" algn="l">
              <a:spcBef>
                <a:spcPts val="1000"/>
              </a:spcBef>
              <a:buClr>
                <a:schemeClr val="bg1"/>
              </a:buClr>
              <a:buFont typeface="Helvetica Neue"/>
              <a:buChar char="●"/>
            </a:pPr>
            <a:r>
              <a:rPr lang="en" sz="20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Improve usability</a:t>
            </a:r>
            <a:endParaRPr lang="en" sz="2000" dirty="0">
              <a:solidFill>
                <a:schemeClr val="bg1"/>
              </a:solidFill>
              <a:ea typeface="Helvetica Neue"/>
              <a:cs typeface="Helvetica Neue"/>
              <a:sym typeface="Helvetica Neue"/>
            </a:endParaRPr>
          </a:p>
          <a:p>
            <a:pPr marL="457200" lvl="0" indent="-228600" algn="l">
              <a:spcBef>
                <a:spcPts val="1000"/>
              </a:spcBef>
              <a:buClr>
                <a:schemeClr val="bg1"/>
              </a:buClr>
              <a:buFont typeface="Helvetica Neue"/>
              <a:buChar char="●"/>
            </a:pPr>
            <a:r>
              <a:rPr lang="en" sz="20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Strengthen </a:t>
            </a:r>
            <a:r>
              <a:rPr lang="en" sz="2000" dirty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relationships </a:t>
            </a:r>
            <a:r>
              <a:rPr lang="en" sz="20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with other GRI materials</a:t>
            </a:r>
            <a:endParaRPr lang="en" sz="2000" dirty="0">
              <a:solidFill>
                <a:schemeClr val="bg1"/>
              </a:solidFill>
              <a:ea typeface="Helvetica Neue"/>
              <a:cs typeface="Helvetica Neue"/>
              <a:sym typeface="Helvetica Neue"/>
            </a:endParaRPr>
          </a:p>
          <a:p>
            <a:pPr marL="457200" lvl="0" indent="-228600" algn="l">
              <a:spcBef>
                <a:spcPts val="1000"/>
              </a:spcBef>
              <a:buClr>
                <a:schemeClr val="bg1"/>
              </a:buClr>
              <a:buFont typeface="Helvetica Neue"/>
              <a:buChar char="●"/>
            </a:pPr>
            <a:r>
              <a:rPr lang="en" sz="2000" dirty="0" smtClean="0">
                <a:solidFill>
                  <a:schemeClr val="bg1"/>
                </a:solidFill>
                <a:ea typeface="Helvetica Neue"/>
                <a:cs typeface="Helvetica Neue"/>
                <a:sym typeface="Helvetica Neue"/>
              </a:rPr>
              <a:t>Explore research questions</a:t>
            </a:r>
            <a:endParaRPr lang="en-US"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530" y="933716"/>
            <a:ext cx="2447824" cy="169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2694" y="2412049"/>
            <a:ext cx="2447824" cy="183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8681" y="2196758"/>
            <a:ext cx="2305749" cy="17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</p:spTree>
    <p:extLst>
      <p:ext uri="{BB962C8B-B14F-4D97-AF65-F5344CB8AC3E}">
        <p14:creationId xmlns:p14="http://schemas.microsoft.com/office/powerpoint/2010/main" val="15188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3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Remodeling Project: Timeline 2016-2018</a:t>
            </a:r>
            <a:endParaRPr lang="en" sz="33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341798" y="1459143"/>
            <a:ext cx="373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267527"/>
              </p:ext>
            </p:extLst>
          </p:nvPr>
        </p:nvGraphicFramePr>
        <p:xfrm>
          <a:off x="1846258" y="1256745"/>
          <a:ext cx="65088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445"/>
                <a:gridCol w="45564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Phase 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 Experience Research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Data Modeling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Software Architecture Planning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Publications, Communications, DH Planning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0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Phase 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Software Development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Documentation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Research Projects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0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Phase 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Usability Testing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Launch and Outreach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0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9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Remodeling Project: Phase 1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Shape 64"/>
          <p:cNvSpPr txBox="1">
            <a:spLocks/>
          </p:cNvSpPr>
          <p:nvPr/>
        </p:nvSpPr>
        <p:spPr>
          <a:xfrm>
            <a:off x="1501141" y="974240"/>
            <a:ext cx="6732214" cy="359775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algn="l">
              <a:spcBef>
                <a:spcPts val="1000"/>
              </a:spcBef>
              <a:buClr>
                <a:schemeClr val="bg1"/>
              </a:buClr>
            </a:pPr>
            <a:endParaRPr lang="en" sz="1800" b="1" dirty="0" smtClean="0">
              <a:solidFill>
                <a:schemeClr val="bg1"/>
              </a:solidFill>
              <a:ea typeface="Helvetica Neue"/>
              <a:cs typeface="Helvetica Neue"/>
              <a:sym typeface="Helvetica Neue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</a:pPr>
            <a:endParaRPr lang="en-US" sz="14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41798" y="1459142"/>
            <a:ext cx="373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80" y="1224102"/>
            <a:ext cx="5092467" cy="28457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34651" y="4323718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 panose="020B0604020202020204"/>
              </a:rPr>
              <a:t>Image credit: </a:t>
            </a:r>
            <a:r>
              <a:rPr lang="en-US" sz="1000" dirty="0">
                <a:solidFill>
                  <a:schemeClr val="bg1"/>
                </a:solidFill>
                <a:latin typeface="Helvetica Neue" panose="020B0604020202020204"/>
              </a:rPr>
              <a:t>bit.ly/2dBnp8x</a:t>
            </a:r>
          </a:p>
        </p:txBody>
      </p:sp>
    </p:spTree>
    <p:extLst>
      <p:ext uri="{BB962C8B-B14F-4D97-AF65-F5344CB8AC3E}">
        <p14:creationId xmlns:p14="http://schemas.microsoft.com/office/powerpoint/2010/main" val="23556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Remodeling Project: Phase 1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Shape 64"/>
          <p:cNvSpPr txBox="1">
            <a:spLocks/>
          </p:cNvSpPr>
          <p:nvPr/>
        </p:nvSpPr>
        <p:spPr>
          <a:xfrm>
            <a:off x="1501141" y="974240"/>
            <a:ext cx="6732214" cy="359775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</a:pPr>
            <a:endParaRPr lang="en-US" sz="14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41798" y="1459142"/>
            <a:ext cx="373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4651" y="4332107"/>
            <a:ext cx="18373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 panose="020B0604020202020204"/>
              </a:rPr>
              <a:t>Image </a:t>
            </a:r>
            <a:r>
              <a:rPr lang="en-US" sz="1000" dirty="0">
                <a:solidFill>
                  <a:schemeClr val="bg1"/>
                </a:solidFill>
                <a:latin typeface="Helvetica Neue" panose="020B0604020202020204"/>
              </a:rPr>
              <a:t>credit: bit.ly/2e6nUKz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79" y="1043455"/>
            <a:ext cx="4359661" cy="31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backgr 2014 TRUST wide -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1621" y="-1280"/>
            <a:ext cx="8102379" cy="101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" sz="3700" dirty="0" smtClean="0">
                <a:solidFill>
                  <a:srgbClr val="FFFFFF"/>
                </a:solidFill>
                <a:latin typeface="+mn-lt"/>
                <a:ea typeface="Helvetica Neue"/>
                <a:cs typeface="Helvetica Neue"/>
                <a:sym typeface="Helvetica Neue"/>
              </a:rPr>
              <a:t>Remodeling Project: Phase 1</a:t>
            </a:r>
            <a:endParaRPr lang="en" sz="3700" dirty="0">
              <a:solidFill>
                <a:srgbClr val="FFFFFF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Shape 64"/>
          <p:cNvSpPr txBox="1">
            <a:spLocks/>
          </p:cNvSpPr>
          <p:nvPr/>
        </p:nvSpPr>
        <p:spPr>
          <a:xfrm>
            <a:off x="1501140" y="974240"/>
            <a:ext cx="7681441" cy="359775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</a:pPr>
            <a:endParaRPr lang="en-US" sz="14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90854"/>
            <a:ext cx="103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rcuadra</a:t>
            </a:r>
            <a:br>
              <a:rPr lang="en-US" sz="1400" dirty="0" smtClean="0"/>
            </a:br>
            <a:r>
              <a:rPr lang="en-US" sz="1400" dirty="0" smtClean="0"/>
              <a:t>@getty.edu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41798" y="1459142"/>
            <a:ext cx="373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Remodeling the GPI </a:t>
            </a:r>
          </a:p>
          <a:p>
            <a:pPr algn="ctr"/>
            <a:r>
              <a:rPr lang="en-US" sz="2800" dirty="0"/>
              <a:t>a</a:t>
            </a:r>
            <a:r>
              <a:rPr lang="en-US" sz="2800" dirty="0" smtClean="0"/>
              <a:t>s LOD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01" y="1080129"/>
            <a:ext cx="1905356" cy="1262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03" y="1906756"/>
            <a:ext cx="1924404" cy="18714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10" y="2605469"/>
            <a:ext cx="28575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53512" y="4323718"/>
            <a:ext cx="3760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Neue" panose="020B0604020202020204"/>
              </a:rPr>
              <a:t>Image credits: </a:t>
            </a:r>
            <a:r>
              <a:rPr lang="en-US" sz="1000" dirty="0" smtClean="0">
                <a:solidFill>
                  <a:schemeClr val="bg1"/>
                </a:solidFill>
              </a:rPr>
              <a:t>bit.ly/2d08bGY, bit.ly/2dFEJsg, </a:t>
            </a:r>
            <a:r>
              <a:rPr lang="en-US" sz="1000" dirty="0">
                <a:solidFill>
                  <a:schemeClr val="bg1"/>
                </a:solidFill>
              </a:rPr>
              <a:t>bit.ly/2dFEJsg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7161</TotalTime>
  <Words>752</Words>
  <Application>Microsoft Office PowerPoint</Application>
  <PresentationFormat>On-screen Show (16:9)</PresentationFormat>
  <Paragraphs>241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The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</vt:lpstr>
    </vt:vector>
  </TitlesOfParts>
  <Company>The J. Paul Getty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Getty Mac User</dc:creator>
  <cp:lastModifiedBy>Ruth Cuadra</cp:lastModifiedBy>
  <cp:revision>148</cp:revision>
  <dcterms:created xsi:type="dcterms:W3CDTF">2013-04-16T21:19:35Z</dcterms:created>
  <dcterms:modified xsi:type="dcterms:W3CDTF">2016-10-18T16:19:53Z</dcterms:modified>
</cp:coreProperties>
</file>