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67" r:id="rId6"/>
    <p:sldId id="266" r:id="rId7"/>
    <p:sldId id="264" r:id="rId8"/>
    <p:sldId id="265" r:id="rId9"/>
    <p:sldId id="258" r:id="rId10"/>
    <p:sldId id="259" r:id="rId11"/>
    <p:sldId id="260" r:id="rId12"/>
    <p:sldId id="261" r:id="rId13"/>
    <p:sldId id="263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BDF-23E0-4F87-952B-32443897EE3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069-E3C8-436A-9A8E-93A1E432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BDF-23E0-4F87-952B-32443897EE3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069-E3C8-436A-9A8E-93A1E432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8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BDF-23E0-4F87-952B-32443897EE3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069-E3C8-436A-9A8E-93A1E432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6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BDF-23E0-4F87-952B-32443897EE3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069-E3C8-436A-9A8E-93A1E432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8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BDF-23E0-4F87-952B-32443897EE3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069-E3C8-436A-9A8E-93A1E432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7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BDF-23E0-4F87-952B-32443897EE3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069-E3C8-436A-9A8E-93A1E432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4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BDF-23E0-4F87-952B-32443897EE3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069-E3C8-436A-9A8E-93A1E432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2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BDF-23E0-4F87-952B-32443897EE3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069-E3C8-436A-9A8E-93A1E432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BDF-23E0-4F87-952B-32443897EE3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069-E3C8-436A-9A8E-93A1E432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6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BDF-23E0-4F87-952B-32443897EE3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069-E3C8-436A-9A8E-93A1E432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1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8BDF-23E0-4F87-952B-32443897EE3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AB069-E3C8-436A-9A8E-93A1E432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8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F8BDF-23E0-4F87-952B-32443897EE3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AB069-E3C8-436A-9A8E-93A1E432A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4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rg-fultont@cmoa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Needles and Haystacks: </a:t>
            </a:r>
            <a:br>
              <a:rPr lang="en-US" dirty="0"/>
            </a:br>
            <a:r>
              <a:rPr lang="en-US" dirty="0"/>
              <a:t>finding the Northbrook collection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Tracey Berg-Fulton</a:t>
            </a:r>
          </a:p>
          <a:p>
            <a:r>
              <a:rPr lang="en-US" dirty="0">
                <a:hlinkClick r:id="rId2"/>
              </a:rPr>
              <a:t>Berg-fultont@cmoa.org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BergFulton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6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214"/>
            <a:ext cx="10515600" cy="915035"/>
          </a:xfrm>
        </p:spPr>
        <p:txBody>
          <a:bodyPr/>
          <a:lstStyle/>
          <a:p>
            <a:pPr algn="ctr"/>
            <a:r>
              <a:rPr lang="en-US" dirty="0"/>
              <a:t>Origins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02" y="971947"/>
            <a:ext cx="5995596" cy="56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896" y="55680"/>
            <a:ext cx="10515600" cy="81931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Origins &amp; Present Locations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76" y="874999"/>
            <a:ext cx="7408246" cy="59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2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Origins &amp; Present Locations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48423"/>
            <a:ext cx="10515598" cy="356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6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9753" cy="216292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77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12882" y="476812"/>
            <a:ext cx="9137725" cy="905380"/>
          </a:xfrm>
        </p:spPr>
        <p:txBody>
          <a:bodyPr/>
          <a:lstStyle/>
          <a:p>
            <a:pPr algn="ctr"/>
            <a:r>
              <a:rPr lang="en-US" dirty="0"/>
              <a:t>Lunch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96" y="476812"/>
            <a:ext cx="4843120" cy="61176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686" y="2851763"/>
            <a:ext cx="67600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Lunch Break 12PM to 1PM</a:t>
            </a:r>
          </a:p>
          <a:p>
            <a:endParaRPr lang="en-US" dirty="0"/>
          </a:p>
          <a:p>
            <a:r>
              <a:rPr lang="en-US" sz="3200" dirty="0"/>
              <a:t>Optional Gallery Tour 1PM to 1:30PM</a:t>
            </a:r>
          </a:p>
        </p:txBody>
      </p:sp>
    </p:spTree>
    <p:extLst>
      <p:ext uri="{BB962C8B-B14F-4D97-AF65-F5344CB8AC3E}">
        <p14:creationId xmlns:p14="http://schemas.microsoft.com/office/powerpoint/2010/main" val="310464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59" y="402589"/>
            <a:ext cx="10515600" cy="1325563"/>
          </a:xfrm>
        </p:spPr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1825625"/>
            <a:ext cx="10005508" cy="4351338"/>
          </a:xfrm>
        </p:spPr>
        <p:txBody>
          <a:bodyPr/>
          <a:lstStyle/>
          <a:p>
            <a:r>
              <a:rPr lang="en-US" dirty="0"/>
              <a:t>British banking/political dynasty</a:t>
            </a:r>
          </a:p>
          <a:p>
            <a:r>
              <a:rPr lang="en-US" dirty="0"/>
              <a:t>Large collection, unusually well documented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14" y="402589"/>
            <a:ext cx="4486275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9814" y="6117589"/>
            <a:ext cx="44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Giovanni Battista </a:t>
            </a:r>
            <a:r>
              <a:rPr lang="en-US" sz="1200" dirty="0" err="1"/>
              <a:t>Moroni</a:t>
            </a:r>
            <a:r>
              <a:rPr lang="en-US" sz="1200" dirty="0"/>
              <a:t>, </a:t>
            </a:r>
            <a:r>
              <a:rPr lang="en-US" sz="1200" i="1" dirty="0"/>
              <a:t>Portrait of Mario </a:t>
            </a:r>
            <a:r>
              <a:rPr lang="en-US" sz="1200" i="1" dirty="0" err="1"/>
              <a:t>Benvenuti</a:t>
            </a:r>
            <a:r>
              <a:rPr lang="en-US" sz="1200" dirty="0"/>
              <a:t>, c. 1560, The John &amp; Mable Ringling Museum of Art, Bequest of John Ringling, 1936. </a:t>
            </a:r>
          </a:p>
        </p:txBody>
      </p:sp>
    </p:spTree>
    <p:extLst>
      <p:ext uri="{BB962C8B-B14F-4D97-AF65-F5344CB8AC3E}">
        <p14:creationId xmlns:p14="http://schemas.microsoft.com/office/powerpoint/2010/main" val="303133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46" y="672661"/>
            <a:ext cx="10058400" cy="531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8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59" y="402589"/>
            <a:ext cx="10515600" cy="1325563"/>
          </a:xfrm>
        </p:spPr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1825625"/>
            <a:ext cx="10005508" cy="4351338"/>
          </a:xfrm>
        </p:spPr>
        <p:txBody>
          <a:bodyPr/>
          <a:lstStyle/>
          <a:p>
            <a:r>
              <a:rPr lang="en-US" dirty="0"/>
              <a:t>British banking/political dynasty</a:t>
            </a:r>
          </a:p>
          <a:p>
            <a:r>
              <a:rPr lang="en-US" dirty="0"/>
              <a:t>Large collection, unusually well documented</a:t>
            </a:r>
          </a:p>
          <a:p>
            <a:r>
              <a:rPr lang="en-US" dirty="0"/>
              <a:t>Collection variety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14" y="402589"/>
            <a:ext cx="4486275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9814" y="6117589"/>
            <a:ext cx="44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Giovanni Battista </a:t>
            </a:r>
            <a:r>
              <a:rPr lang="en-US" sz="1200" dirty="0" err="1"/>
              <a:t>Moroni</a:t>
            </a:r>
            <a:r>
              <a:rPr lang="en-US" sz="1200" dirty="0"/>
              <a:t>, </a:t>
            </a:r>
            <a:r>
              <a:rPr lang="en-US" sz="1200" i="1" dirty="0"/>
              <a:t>Portrait of Mario </a:t>
            </a:r>
            <a:r>
              <a:rPr lang="en-US" sz="1200" i="1" dirty="0" err="1"/>
              <a:t>Benvenuti</a:t>
            </a:r>
            <a:r>
              <a:rPr lang="en-US" sz="1200" dirty="0"/>
              <a:t>, c. 1560, The John &amp; Mable Ringling Museum of Art, Bequest of John Ringling, 1936. </a:t>
            </a:r>
          </a:p>
        </p:txBody>
      </p:sp>
    </p:spTree>
    <p:extLst>
      <p:ext uri="{BB962C8B-B14F-4D97-AF65-F5344CB8AC3E}">
        <p14:creationId xmlns:p14="http://schemas.microsoft.com/office/powerpoint/2010/main" val="250510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7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59" y="402589"/>
            <a:ext cx="10515600" cy="1325563"/>
          </a:xfrm>
        </p:spPr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1825625"/>
            <a:ext cx="10005508" cy="4351338"/>
          </a:xfrm>
        </p:spPr>
        <p:txBody>
          <a:bodyPr/>
          <a:lstStyle/>
          <a:p>
            <a:r>
              <a:rPr lang="en-US" dirty="0"/>
              <a:t>British banking/political dynasty</a:t>
            </a:r>
          </a:p>
          <a:p>
            <a:r>
              <a:rPr lang="en-US" dirty="0"/>
              <a:t>Large collection, unusually well documented</a:t>
            </a:r>
          </a:p>
          <a:p>
            <a:r>
              <a:rPr lang="en-US" dirty="0"/>
              <a:t>Collection variety</a:t>
            </a:r>
          </a:p>
          <a:p>
            <a:r>
              <a:rPr lang="en-US" dirty="0"/>
              <a:t>…we’ve got heaps.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14" y="402589"/>
            <a:ext cx="4486275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9814" y="6117589"/>
            <a:ext cx="44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Giovanni Battista </a:t>
            </a:r>
            <a:r>
              <a:rPr lang="en-US" sz="1200" dirty="0" err="1"/>
              <a:t>Moroni</a:t>
            </a:r>
            <a:r>
              <a:rPr lang="en-US" sz="1200" dirty="0"/>
              <a:t>, </a:t>
            </a:r>
            <a:r>
              <a:rPr lang="en-US" sz="1200" i="1" dirty="0"/>
              <a:t>Portrait of Mario </a:t>
            </a:r>
            <a:r>
              <a:rPr lang="en-US" sz="1200" i="1" dirty="0" err="1"/>
              <a:t>Benvenuti</a:t>
            </a:r>
            <a:r>
              <a:rPr lang="en-US" sz="1200" dirty="0"/>
              <a:t>, c. 1560, The John &amp; Mable Ringling Museum of Art, Bequest of John Ringling, 1936. </a:t>
            </a:r>
          </a:p>
        </p:txBody>
      </p:sp>
    </p:spTree>
    <p:extLst>
      <p:ext uri="{BB962C8B-B14F-4D97-AF65-F5344CB8AC3E}">
        <p14:creationId xmlns:p14="http://schemas.microsoft.com/office/powerpoint/2010/main" val="279485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695" y="139942"/>
            <a:ext cx="2897240" cy="33558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3" y="193103"/>
            <a:ext cx="4034117" cy="2941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93" y="209159"/>
            <a:ext cx="2383758" cy="3286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1" y="3253527"/>
            <a:ext cx="2716346" cy="34311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84" y="3561526"/>
            <a:ext cx="2495160" cy="3118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092" y="3594893"/>
            <a:ext cx="2337843" cy="3085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62" y="3594894"/>
            <a:ext cx="2567204" cy="30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3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59" y="402589"/>
            <a:ext cx="10515600" cy="1325563"/>
          </a:xfrm>
        </p:spPr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59" y="1825625"/>
            <a:ext cx="10005508" cy="4351338"/>
          </a:xfrm>
        </p:spPr>
        <p:txBody>
          <a:bodyPr/>
          <a:lstStyle/>
          <a:p>
            <a:r>
              <a:rPr lang="en-US" dirty="0"/>
              <a:t>British banking/political dynasty</a:t>
            </a:r>
          </a:p>
          <a:p>
            <a:r>
              <a:rPr lang="en-US" dirty="0"/>
              <a:t>Large collection, unusually well documented</a:t>
            </a:r>
          </a:p>
          <a:p>
            <a:r>
              <a:rPr lang="en-US" dirty="0"/>
              <a:t>Collection variety</a:t>
            </a:r>
          </a:p>
          <a:p>
            <a:r>
              <a:rPr lang="en-US" dirty="0"/>
              <a:t>…we’ve got heaps.</a:t>
            </a:r>
          </a:p>
          <a:p>
            <a:r>
              <a:rPr lang="en-US" dirty="0"/>
              <a:t>Lots of other museums do, too!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14" y="402589"/>
            <a:ext cx="4486275" cy="571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9814" y="6117589"/>
            <a:ext cx="4486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Giovanni Battista </a:t>
            </a:r>
            <a:r>
              <a:rPr lang="en-US" sz="1200" dirty="0" err="1"/>
              <a:t>Moroni</a:t>
            </a:r>
            <a:r>
              <a:rPr lang="en-US" sz="1200" dirty="0"/>
              <a:t>, </a:t>
            </a:r>
            <a:r>
              <a:rPr lang="en-US" sz="1200" i="1" dirty="0"/>
              <a:t>Portrait of Mario </a:t>
            </a:r>
            <a:r>
              <a:rPr lang="en-US" sz="1200" i="1" dirty="0" err="1"/>
              <a:t>Benvenuti</a:t>
            </a:r>
            <a:r>
              <a:rPr lang="en-US" sz="1200" dirty="0"/>
              <a:t>, c. 1560, The John &amp; Mable Ringling Museum of Art, Bequest of John Ringling, 1936. </a:t>
            </a:r>
          </a:p>
        </p:txBody>
      </p:sp>
    </p:spTree>
    <p:extLst>
      <p:ext uri="{BB962C8B-B14F-4D97-AF65-F5344CB8AC3E}">
        <p14:creationId xmlns:p14="http://schemas.microsoft.com/office/powerpoint/2010/main" val="61262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153960"/>
            <a:ext cx="11094720" cy="455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109" y="540082"/>
            <a:ext cx="10515600" cy="5560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Present Locations</a:t>
            </a:r>
          </a:p>
        </p:txBody>
      </p:sp>
    </p:spTree>
    <p:extLst>
      <p:ext uri="{BB962C8B-B14F-4D97-AF65-F5344CB8AC3E}">
        <p14:creationId xmlns:p14="http://schemas.microsoft.com/office/powerpoint/2010/main" val="425185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213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Needles and Haystacks:  finding the Northbrook collection</vt:lpstr>
      <vt:lpstr>Background </vt:lpstr>
      <vt:lpstr>PowerPoint Presentation</vt:lpstr>
      <vt:lpstr>Background </vt:lpstr>
      <vt:lpstr>PowerPoint Presentation</vt:lpstr>
      <vt:lpstr>Background </vt:lpstr>
      <vt:lpstr>PowerPoint Presentation</vt:lpstr>
      <vt:lpstr>Background </vt:lpstr>
      <vt:lpstr>Present Locations</vt:lpstr>
      <vt:lpstr>Origins</vt:lpstr>
      <vt:lpstr>Origins &amp; Present Locations</vt:lpstr>
      <vt:lpstr>Origins &amp; Present Locations</vt:lpstr>
      <vt:lpstr>PowerPoint Presentation</vt:lpstr>
      <vt:lpstr>Lunch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Needles and Haystacks:  finding the Northbrook collection</dc:title>
  <dc:creator>Berg-Fulton, Tracey</dc:creator>
  <cp:lastModifiedBy>Berg-Fulton, Tracey</cp:lastModifiedBy>
  <cp:revision>13</cp:revision>
  <dcterms:created xsi:type="dcterms:W3CDTF">2016-10-12T15:13:47Z</dcterms:created>
  <dcterms:modified xsi:type="dcterms:W3CDTF">2016-10-13T18:32:19Z</dcterms:modified>
</cp:coreProperties>
</file>