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18"/>
  </p:handoutMasterIdLst>
  <p:sldIdLst>
    <p:sldId id="258" r:id="rId2"/>
    <p:sldId id="257" r:id="rId3"/>
    <p:sldId id="279" r:id="rId4"/>
    <p:sldId id="263" r:id="rId5"/>
    <p:sldId id="266" r:id="rId6"/>
    <p:sldId id="264" r:id="rId7"/>
    <p:sldId id="273" r:id="rId8"/>
    <p:sldId id="265" r:id="rId9"/>
    <p:sldId id="270" r:id="rId10"/>
    <p:sldId id="267" r:id="rId11"/>
    <p:sldId id="278" r:id="rId12"/>
    <p:sldId id="268" r:id="rId13"/>
    <p:sldId id="276" r:id="rId14"/>
    <p:sldId id="269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8" d="100"/>
          <a:sy n="58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7924A-7CFF-4ABF-B38A-5D4294DEC636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26E58-946D-42FD-823E-7418702C9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7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3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3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4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5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1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1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6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24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1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16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2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9BE2-EB6B-4845-B047-721089F0979C}" type="datetimeFigureOut">
              <a:rPr lang="en-US" smtClean="0"/>
              <a:t>10/13/2016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6CAA-656F-4862-842C-FEEC0869D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6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/>
              <a:t>Welcome to CMOA’s 2016 Digital Provenance Symposium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303" y="1690687"/>
            <a:ext cx="6835512" cy="4576941"/>
          </a:xfrm>
        </p:spPr>
      </p:pic>
    </p:spTree>
    <p:extLst>
      <p:ext uri="{BB962C8B-B14F-4D97-AF65-F5344CB8AC3E}">
        <p14:creationId xmlns:p14="http://schemas.microsoft.com/office/powerpoint/2010/main" val="2039698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do with it? stories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97" y="1825625"/>
            <a:ext cx="5971406" cy="4351338"/>
          </a:xfrm>
        </p:spPr>
      </p:pic>
    </p:spTree>
    <p:extLst>
      <p:ext uri="{BB962C8B-B14F-4D97-AF65-F5344CB8AC3E}">
        <p14:creationId xmlns:p14="http://schemas.microsoft.com/office/powerpoint/2010/main" val="3580157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What can you do with it? exhibitions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73" y="1825625"/>
            <a:ext cx="6522854" cy="4351338"/>
          </a:xfrm>
        </p:spPr>
      </p:pic>
    </p:spTree>
    <p:extLst>
      <p:ext uri="{BB962C8B-B14F-4D97-AF65-F5344CB8AC3E}">
        <p14:creationId xmlns:p14="http://schemas.microsoft.com/office/powerpoint/2010/main" val="3343401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meeting of quill pens &amp; keyboards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Quill pens/curators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have lots of data!</a:t>
            </a:r>
          </a:p>
          <a:p>
            <a:r>
              <a:rPr lang="en-US" dirty="0"/>
              <a:t>We guesstimate a lot!</a:t>
            </a:r>
          </a:p>
          <a:p>
            <a:r>
              <a:rPr lang="en-US" dirty="0"/>
              <a:t>Messy human behavior!</a:t>
            </a:r>
          </a:p>
          <a:p>
            <a:r>
              <a:rPr lang="en-US" dirty="0"/>
              <a:t>Paintings, books, documents!</a:t>
            </a:r>
          </a:p>
          <a:p>
            <a:r>
              <a:rPr lang="en-US" dirty="0"/>
              <a:t>Inches!</a:t>
            </a:r>
          </a:p>
          <a:p>
            <a:r>
              <a:rPr lang="en-US" dirty="0"/>
              <a:t>Years, decades, centuries!</a:t>
            </a:r>
          </a:p>
          <a:p>
            <a:r>
              <a:rPr lang="en-US" dirty="0"/>
              <a:t>Easy to do in my world!</a:t>
            </a:r>
          </a:p>
          <a:p>
            <a:r>
              <a:rPr lang="en-US" dirty="0"/>
              <a:t>Not possible in my world!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Keyboards/digital team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No you don’t!</a:t>
            </a:r>
          </a:p>
          <a:p>
            <a:r>
              <a:rPr lang="en-US" dirty="0"/>
              <a:t>We are ridiculously exact!</a:t>
            </a:r>
          </a:p>
          <a:p>
            <a:r>
              <a:rPr lang="en-US" dirty="0"/>
              <a:t>Humans?</a:t>
            </a:r>
          </a:p>
          <a:p>
            <a:r>
              <a:rPr lang="en-US" dirty="0"/>
              <a:t>Code!</a:t>
            </a:r>
          </a:p>
          <a:p>
            <a:r>
              <a:rPr lang="en-US" dirty="0"/>
              <a:t>Pixels and bytes!</a:t>
            </a:r>
          </a:p>
          <a:p>
            <a:r>
              <a:rPr lang="en-US" dirty="0"/>
              <a:t>Seconds, minutes, hours!</a:t>
            </a:r>
          </a:p>
          <a:p>
            <a:r>
              <a:rPr lang="en-US" dirty="0"/>
              <a:t>Really hard in my world!</a:t>
            </a:r>
          </a:p>
          <a:p>
            <a:r>
              <a:rPr lang="en-US" dirty="0"/>
              <a:t>Easy </a:t>
            </a:r>
            <a:r>
              <a:rPr lang="en-US"/>
              <a:t>to solve </a:t>
            </a:r>
            <a:r>
              <a:rPr lang="en-US" dirty="0"/>
              <a:t>in my world!</a:t>
            </a:r>
          </a:p>
        </p:txBody>
      </p:sp>
    </p:spTree>
    <p:extLst>
      <p:ext uri="{BB962C8B-B14F-4D97-AF65-F5344CB8AC3E}">
        <p14:creationId xmlns:p14="http://schemas.microsoft.com/office/powerpoint/2010/main" val="2765906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Art Tracks is about discovering and recording connections between works of art and people, places, and events through history.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01" y="1825625"/>
            <a:ext cx="6216197" cy="4351338"/>
          </a:xfrm>
        </p:spPr>
      </p:pic>
    </p:spTree>
    <p:extLst>
      <p:ext uri="{BB962C8B-B14F-4D97-AF65-F5344CB8AC3E}">
        <p14:creationId xmlns:p14="http://schemas.microsoft.com/office/powerpoint/2010/main" val="3281638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98765"/>
            <a:ext cx="3932237" cy="1197032"/>
          </a:xfrm>
        </p:spPr>
        <p:txBody>
          <a:bodyPr>
            <a:noAutofit/>
          </a:bodyPr>
          <a:lstStyle/>
          <a:p>
            <a:r>
              <a:rPr lang="en-US" sz="3600" dirty="0"/>
              <a:t>Art Tracks: thinking about marriage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57" y="987425"/>
            <a:ext cx="3359862" cy="487362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97527" y="1695797"/>
            <a:ext cx="3774498" cy="4173191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1800" b="1" dirty="0"/>
              <a:t>Marriage in the human and digital worlds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Romantic love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Survival of the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Preservation and transmission of property</a:t>
            </a:r>
          </a:p>
          <a:p>
            <a:endParaRPr lang="en-US" sz="1800" dirty="0"/>
          </a:p>
          <a:p>
            <a:r>
              <a:rPr lang="en-US" sz="1800" b="1" dirty="0"/>
              <a:t>Marriage of the human and digital worlds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Marriage of greed?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Pact with the devil?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Opposites attract?</a:t>
            </a:r>
          </a:p>
        </p:txBody>
      </p:sp>
    </p:spTree>
    <p:extLst>
      <p:ext uri="{BB962C8B-B14F-4D97-AF65-F5344CB8AC3E}">
        <p14:creationId xmlns:p14="http://schemas.microsoft.com/office/powerpoint/2010/main" val="1491170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Tracks: Advancing scholarship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26" y="1002004"/>
            <a:ext cx="4063952" cy="516604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Create bigger data sets by standardizing and sharing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Data mining and pattern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Visualizations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questions</a:t>
            </a:r>
          </a:p>
          <a:p>
            <a:endParaRPr lang="en-US" dirty="0"/>
          </a:p>
        </p:txBody>
      </p:sp>
      <p:sp>
        <p:nvSpPr>
          <p:cNvPr id="7" name="Picture Placeholder 5"/>
          <p:cNvSpPr txBox="1">
            <a:spLocks/>
          </p:cNvSpPr>
          <p:nvPr/>
        </p:nvSpPr>
        <p:spPr>
          <a:xfrm>
            <a:off x="5183188" y="995363"/>
            <a:ext cx="6172200" cy="487362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955605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Tracks: Disrupting museums and art history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691" y="987425"/>
            <a:ext cx="4183194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Objects become data; collections become databases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Multiple stories become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digital enterprise erasing institutional &amp; disciplinary boundaries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8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 to Art Tracks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provenance?</a:t>
            </a:r>
          </a:p>
          <a:p>
            <a:r>
              <a:rPr lang="en-US" dirty="0"/>
              <a:t>Why bother?</a:t>
            </a:r>
          </a:p>
          <a:p>
            <a:r>
              <a:rPr lang="en-US" dirty="0"/>
              <a:t>What can you do with it?</a:t>
            </a:r>
          </a:p>
          <a:p>
            <a:r>
              <a:rPr lang="en-US" dirty="0"/>
              <a:t>Quill pens and keyboards</a:t>
            </a:r>
          </a:p>
        </p:txBody>
      </p:sp>
    </p:spTree>
    <p:extLst>
      <p:ext uri="{BB962C8B-B14F-4D97-AF65-F5344CB8AC3E}">
        <p14:creationId xmlns:p14="http://schemas.microsoft.com/office/powerpoint/2010/main" val="10276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Provenance is…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chain of ownership or possession of a work of art</a:t>
            </a:r>
          </a:p>
          <a:p>
            <a:r>
              <a:rPr lang="en-US" dirty="0"/>
              <a:t>A list of names and places in chronological order</a:t>
            </a:r>
          </a:p>
          <a:p>
            <a:r>
              <a:rPr lang="en-US" dirty="0"/>
              <a:t>An obsession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6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Provenance: how do you do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 analysis</a:t>
            </a:r>
          </a:p>
          <a:p>
            <a:pPr marL="457200" lvl="1" indent="0">
              <a:buNone/>
            </a:pPr>
            <a:r>
              <a:rPr lang="en-US" sz="1600" dirty="0"/>
              <a:t>iconography, function, age, materials, place of origin, inscriptions, labels, previous restorations, framing</a:t>
            </a:r>
          </a:p>
          <a:p>
            <a:r>
              <a:rPr lang="en-US" dirty="0"/>
              <a:t>Event records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sz="1600" dirty="0"/>
              <a:t>exhibitions, transactions, direct copies</a:t>
            </a:r>
          </a:p>
          <a:p>
            <a:r>
              <a:rPr lang="en-US" dirty="0"/>
              <a:t>References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sz="1600" dirty="0"/>
              <a:t>reproductions, photos, publications</a:t>
            </a:r>
          </a:p>
          <a:p>
            <a:r>
              <a:rPr lang="en-US" dirty="0"/>
              <a:t>Biography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sz="1600" dirty="0"/>
              <a:t>wills, inventories, lawsuits, genealogies, business records, banking records, gossip columns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49802"/>
            <a:ext cx="5181600" cy="3702984"/>
          </a:xfrm>
        </p:spPr>
      </p:pic>
    </p:spTree>
    <p:extLst>
      <p:ext uri="{BB962C8B-B14F-4D97-AF65-F5344CB8AC3E}">
        <p14:creationId xmlns:p14="http://schemas.microsoft.com/office/powerpoint/2010/main" val="1862986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bother? Determine legal ownership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22" y="1825625"/>
            <a:ext cx="3038555" cy="435133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6" y="1981200"/>
            <a:ext cx="3769138" cy="4177616"/>
          </a:xfrm>
        </p:spPr>
      </p:pic>
    </p:spTree>
    <p:extLst>
      <p:ext uri="{BB962C8B-B14F-4D97-AF65-F5344CB8AC3E}">
        <p14:creationId xmlns:p14="http://schemas.microsoft.com/office/powerpoint/2010/main" val="1169134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Why bother? Guide connoisseurship</a:t>
            </a:r>
            <a:endParaRPr lang="en-US" dirty="0"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72" y="1825625"/>
            <a:ext cx="3312456" cy="435133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09" y="1825625"/>
            <a:ext cx="3357782" cy="4351338"/>
          </a:xfrm>
        </p:spPr>
      </p:pic>
    </p:spTree>
    <p:extLst>
      <p:ext uri="{BB962C8B-B14F-4D97-AF65-F5344CB8AC3E}">
        <p14:creationId xmlns:p14="http://schemas.microsoft.com/office/powerpoint/2010/main" val="880169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1200" dirty="0"/>
            </a:br>
            <a:r>
              <a:rPr lang="en-US" dirty="0">
                <a:latin typeface="+mn-lt"/>
              </a:rPr>
              <a:t>Why bother? Establish authenticity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2024943"/>
            <a:ext cx="3013364" cy="395270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191544"/>
            <a:ext cx="4114800" cy="3619500"/>
          </a:xfrm>
        </p:spPr>
      </p:pic>
    </p:spTree>
    <p:extLst>
      <p:ext uri="{BB962C8B-B14F-4D97-AF65-F5344CB8AC3E}">
        <p14:creationId xmlns:p14="http://schemas.microsoft.com/office/powerpoint/2010/main" val="386508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bother? Authenticity</a:t>
            </a:r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225433"/>
              </p:ext>
            </p:extLst>
          </p:nvPr>
        </p:nvGraphicFramePr>
        <p:xfrm>
          <a:off x="3195638" y="1825625"/>
          <a:ext cx="5800725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Acrobat Document" r:id="rId3" imgW="16459200" imgH="12344400" progId="AcroExch.Document.DC">
                  <p:embed/>
                </p:oleObj>
              </mc:Choice>
              <mc:Fallback>
                <p:oleObj name="Acrobat Document" r:id="rId3" imgW="16459200" imgH="123444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5638" y="1825625"/>
                        <a:ext cx="5800725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02321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/>
              <a:t>hat </a:t>
            </a:r>
            <a:r>
              <a:rPr lang="en-US" dirty="0"/>
              <a:t>can you do with it? catalogues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7005"/>
            <a:ext cx="5181600" cy="4108577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>
                <a:latin typeface="Microsoft Sans Serif" panose="020B0604020202020204" pitchFamily="34" charset="0"/>
              </a:rPr>
              <a:t>Vincent van Gogh [1853-1890]; Theo van Gogh; Johanna van Gogh-</a:t>
            </a:r>
            <a:r>
              <a:rPr lang="en-US" dirty="0" err="1">
                <a:latin typeface="Microsoft Sans Serif" panose="020B0604020202020204" pitchFamily="34" charset="0"/>
              </a:rPr>
              <a:t>Bonger</a:t>
            </a:r>
            <a:r>
              <a:rPr lang="en-US" dirty="0">
                <a:latin typeface="Microsoft Sans Serif" panose="020B0604020202020204" pitchFamily="34" charset="0"/>
              </a:rPr>
              <a:t>; V. W. van Gogh, Amsterdam, The Netherlands [1]; possibly Mme. Maria </a:t>
            </a:r>
            <a:r>
              <a:rPr lang="en-US" dirty="0" err="1">
                <a:latin typeface="Microsoft Sans Serif" panose="020B0604020202020204" pitchFamily="34" charset="0"/>
              </a:rPr>
              <a:t>Slavona</a:t>
            </a:r>
            <a:r>
              <a:rPr lang="en-US" dirty="0">
                <a:latin typeface="Microsoft Sans Serif" panose="020B0604020202020204" pitchFamily="34" charset="0"/>
              </a:rPr>
              <a:t>, Paris, France [2]; possibly Paul Cassirer Art Gallery, Berlin, Germany [2]; Harry Graf Kessler [1868-1937], Berlin, Germany and Weimar, Germany, by May 1901, probably 1897 to at least 1929, likely Fall 1931 [3]; Alex Reid and </a:t>
            </a:r>
            <a:r>
              <a:rPr lang="en-US" dirty="0" err="1">
                <a:latin typeface="Microsoft Sans Serif" panose="020B0604020202020204" pitchFamily="34" charset="0"/>
              </a:rPr>
              <a:t>Lefevre</a:t>
            </a:r>
            <a:r>
              <a:rPr lang="en-US" dirty="0">
                <a:latin typeface="Microsoft Sans Serif" panose="020B0604020202020204" pitchFamily="34" charset="0"/>
              </a:rPr>
              <a:t> Ltd, London, England [4]; </a:t>
            </a:r>
            <a:r>
              <a:rPr lang="en-US" dirty="0" err="1">
                <a:latin typeface="Microsoft Sans Serif" panose="020B0604020202020204" pitchFamily="34" charset="0"/>
              </a:rPr>
              <a:t>Bignou</a:t>
            </a:r>
            <a:r>
              <a:rPr lang="en-US" dirty="0">
                <a:latin typeface="Microsoft Sans Serif" panose="020B0604020202020204" pitchFamily="34" charset="0"/>
              </a:rPr>
              <a:t> Gallery, New York, NY, in March 1937 [5]; Mr. and Mrs. Marshall Field, New York, NY, possibly by October 1937 until November 1956 [6]; Mrs. Marshall Field (Ruth </a:t>
            </a:r>
            <a:r>
              <a:rPr lang="en-US" dirty="0" err="1">
                <a:latin typeface="Microsoft Sans Serif" panose="020B0604020202020204" pitchFamily="34" charset="0"/>
              </a:rPr>
              <a:t>Pruyn</a:t>
            </a:r>
            <a:r>
              <a:rPr lang="en-US" dirty="0">
                <a:latin typeface="Microsoft Sans Serif" panose="020B0604020202020204" pitchFamily="34" charset="0"/>
              </a:rPr>
              <a:t> Field) [c.1907-1994], New York, NY, until at least Summer 1966 [7]; </a:t>
            </a:r>
            <a:r>
              <a:rPr lang="en-US" dirty="0" err="1">
                <a:latin typeface="Microsoft Sans Serif" panose="020B0604020202020204" pitchFamily="34" charset="0"/>
              </a:rPr>
              <a:t>Galerie</a:t>
            </a:r>
            <a:r>
              <a:rPr lang="en-US" dirty="0">
                <a:latin typeface="Microsoft Sans Serif" panose="020B0604020202020204" pitchFamily="34" charset="0"/>
              </a:rPr>
              <a:t> </a:t>
            </a:r>
            <a:r>
              <a:rPr lang="en-US" dirty="0" err="1">
                <a:latin typeface="Microsoft Sans Serif" panose="020B0604020202020204" pitchFamily="34" charset="0"/>
              </a:rPr>
              <a:t>Beyeler</a:t>
            </a:r>
            <a:r>
              <a:rPr lang="en-US" dirty="0">
                <a:latin typeface="Microsoft Sans Serif" panose="020B0604020202020204" pitchFamily="34" charset="0"/>
              </a:rPr>
              <a:t>, Basel, Switzerland, by August 1968; purchased by Museum of Art, Carnegie Institute, Pittsburgh, PA, October 1968.</a:t>
            </a:r>
          </a:p>
          <a:p>
            <a:endParaRPr lang="en-US" dirty="0">
              <a:latin typeface="Microsoft Sans Serif" panose="020B0604020202020204" pitchFamily="34" charset="0"/>
            </a:endParaRPr>
          </a:p>
          <a:p>
            <a:r>
              <a:rPr lang="en-US" dirty="0">
                <a:latin typeface="Microsoft Sans Serif" panose="020B0604020202020204" pitchFamily="34" charset="0"/>
              </a:rPr>
              <a:t>Notes:</a:t>
            </a:r>
          </a:p>
          <a:p>
            <a:r>
              <a:rPr lang="en-US" dirty="0">
                <a:latin typeface="Microsoft Sans Serif" panose="020B0604020202020204" pitchFamily="34" charset="0"/>
              </a:rPr>
              <a:t>[1]. Early provenance from Walter </a:t>
            </a:r>
            <a:r>
              <a:rPr lang="en-US" dirty="0" err="1">
                <a:latin typeface="Microsoft Sans Serif" panose="020B0604020202020204" pitchFamily="34" charset="0"/>
              </a:rPr>
              <a:t>Feilchenfeldt</a:t>
            </a:r>
            <a:r>
              <a:rPr lang="en-US" dirty="0">
                <a:latin typeface="Microsoft Sans Serif" panose="020B0604020202020204" pitchFamily="34" charset="0"/>
              </a:rPr>
              <a:t>, "Vincent van Gogh - The Years in France - Complete Paintings 1886-1890," English edition, published by Philip Wilson Publishers, 2013. The painting is no. 284 "Champs T.30" on the AB list (</a:t>
            </a:r>
            <a:r>
              <a:rPr lang="en-US" dirty="0" err="1">
                <a:latin typeface="Microsoft Sans Serif" panose="020B0604020202020204" pitchFamily="34" charset="0"/>
              </a:rPr>
              <a:t>Andries</a:t>
            </a:r>
            <a:r>
              <a:rPr lang="en-US" dirty="0">
                <a:latin typeface="Microsoft Sans Serif" panose="020B0604020202020204" pitchFamily="34" charset="0"/>
              </a:rPr>
              <a:t> </a:t>
            </a:r>
            <a:r>
              <a:rPr lang="en-US" dirty="0" err="1">
                <a:latin typeface="Microsoft Sans Serif" panose="020B0604020202020204" pitchFamily="34" charset="0"/>
              </a:rPr>
              <a:t>Bonger</a:t>
            </a:r>
            <a:r>
              <a:rPr lang="en-US" dirty="0">
                <a:latin typeface="Microsoft Sans Serif" panose="020B0604020202020204" pitchFamily="34" charset="0"/>
              </a:rPr>
              <a:t> list.)</a:t>
            </a:r>
          </a:p>
          <a:p>
            <a:r>
              <a:rPr lang="en-US" dirty="0">
                <a:latin typeface="Microsoft Sans Serif" panose="020B0604020202020204" pitchFamily="34" charset="0"/>
              </a:rPr>
              <a:t>[2]. Reference sources vary, but the </a:t>
            </a:r>
            <a:r>
              <a:rPr lang="en-US" dirty="0" err="1">
                <a:latin typeface="Microsoft Sans Serif" panose="020B0604020202020204" pitchFamily="34" charset="0"/>
              </a:rPr>
              <a:t>Slavona</a:t>
            </a:r>
            <a:r>
              <a:rPr lang="en-US" dirty="0">
                <a:latin typeface="Microsoft Sans Serif" panose="020B0604020202020204" pitchFamily="34" charset="0"/>
              </a:rPr>
              <a:t> and Cassirer provenance has not been established. </a:t>
            </a:r>
          </a:p>
          <a:p>
            <a:r>
              <a:rPr lang="en-US" dirty="0">
                <a:latin typeface="Microsoft Sans Serif" panose="020B0604020202020204" pitchFamily="34" charset="0"/>
              </a:rPr>
              <a:t>[3]. Kessler loaned the painting to the "Third Art Exhibition of the Berlin Secession," no. 68, "</a:t>
            </a:r>
            <a:r>
              <a:rPr lang="en-US" dirty="0" err="1">
                <a:latin typeface="Microsoft Sans Serif" panose="020B0604020202020204" pitchFamily="34" charset="0"/>
              </a:rPr>
              <a:t>Flachlandschaft</a:t>
            </a:r>
            <a:r>
              <a:rPr lang="en-US" dirty="0">
                <a:latin typeface="Microsoft Sans Serif" panose="020B0604020202020204" pitchFamily="34" charset="0"/>
              </a:rPr>
              <a:t>." The painting appears in a 1910 photograph of the library of Kessler's house in Weimar (see "Die </a:t>
            </a:r>
            <a:r>
              <a:rPr lang="en-US" dirty="0" err="1">
                <a:latin typeface="Microsoft Sans Serif" panose="020B0604020202020204" pitchFamily="34" charset="0"/>
              </a:rPr>
              <a:t>Sammlung</a:t>
            </a:r>
            <a:r>
              <a:rPr lang="en-US" dirty="0">
                <a:latin typeface="Microsoft Sans Serif" panose="020B0604020202020204" pitchFamily="34" charset="0"/>
              </a:rPr>
              <a:t> Harry Graf Kessler in Weimar und Berlin" by Sabine Walter in "Die </a:t>
            </a:r>
            <a:r>
              <a:rPr lang="en-US" dirty="0" err="1">
                <a:latin typeface="Microsoft Sans Serif" panose="020B0604020202020204" pitchFamily="34" charset="0"/>
              </a:rPr>
              <a:t>Moderne</a:t>
            </a:r>
            <a:r>
              <a:rPr lang="en-US" dirty="0">
                <a:latin typeface="Microsoft Sans Serif" panose="020B0604020202020204" pitchFamily="34" charset="0"/>
              </a:rPr>
              <a:t> Und </a:t>
            </a:r>
            <a:r>
              <a:rPr lang="en-US" dirty="0" err="1">
                <a:latin typeface="Microsoft Sans Serif" panose="020B0604020202020204" pitchFamily="34" charset="0"/>
              </a:rPr>
              <a:t>Ihre</a:t>
            </a:r>
            <a:r>
              <a:rPr lang="en-US" dirty="0">
                <a:latin typeface="Microsoft Sans Serif" panose="020B0604020202020204" pitchFamily="34" charset="0"/>
              </a:rPr>
              <a:t> </a:t>
            </a:r>
            <a:r>
              <a:rPr lang="en-US" dirty="0" err="1">
                <a:latin typeface="Microsoft Sans Serif" panose="020B0604020202020204" pitchFamily="34" charset="0"/>
              </a:rPr>
              <a:t>Sammler</a:t>
            </a:r>
            <a:r>
              <a:rPr lang="en-US" dirty="0">
                <a:latin typeface="Microsoft Sans Serif" panose="020B0604020202020204" pitchFamily="34" charset="0"/>
              </a:rPr>
              <a:t>," </a:t>
            </a:r>
            <a:r>
              <a:rPr lang="en-US" dirty="0" err="1">
                <a:latin typeface="Microsoft Sans Serif" panose="020B0604020202020204" pitchFamily="34" charset="0"/>
              </a:rPr>
              <a:t>Akademie</a:t>
            </a:r>
            <a:r>
              <a:rPr lang="en-US" dirty="0">
                <a:latin typeface="Microsoft Sans Serif" panose="020B0604020202020204" pitchFamily="34" charset="0"/>
              </a:rPr>
              <a:t> </a:t>
            </a:r>
            <a:r>
              <a:rPr lang="en-US" dirty="0" err="1">
                <a:latin typeface="Microsoft Sans Serif" panose="020B0604020202020204" pitchFamily="34" charset="0"/>
              </a:rPr>
              <a:t>Verlag</a:t>
            </a:r>
            <a:r>
              <a:rPr lang="en-US" dirty="0">
                <a:latin typeface="Microsoft Sans Serif" panose="020B0604020202020204" pitchFamily="34" charset="0"/>
              </a:rPr>
              <a:t>, Berlin, 2001, p.75 (copy from Frick Art Reference Library in curatorial file.)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080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</TotalTime>
  <Words>701</Words>
  <Application>Microsoft Office PowerPoint</Application>
  <PresentationFormat>Widescreen</PresentationFormat>
  <Paragraphs>74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Microsoft Sans Serif</vt:lpstr>
      <vt:lpstr>Office Theme</vt:lpstr>
      <vt:lpstr>Acrobat Document</vt:lpstr>
      <vt:lpstr>Welcome to CMOA’s 2016 Digital Provenance Symposium</vt:lpstr>
      <vt:lpstr>Introduction to Art Tracks</vt:lpstr>
      <vt:lpstr>Provenance is…</vt:lpstr>
      <vt:lpstr>Provenance: how do you do it?</vt:lpstr>
      <vt:lpstr>Why bother? Determine legal ownership</vt:lpstr>
      <vt:lpstr>Why bother? Guide connoisseurship</vt:lpstr>
      <vt:lpstr> Why bother? Establish authenticity </vt:lpstr>
      <vt:lpstr>Why bother? Authenticity</vt:lpstr>
      <vt:lpstr>What can you do with it? catalogues</vt:lpstr>
      <vt:lpstr>What can you do with it? stories</vt:lpstr>
      <vt:lpstr>What can you do with it? exhibitions</vt:lpstr>
      <vt:lpstr>The first meeting of quill pens &amp; keyboards</vt:lpstr>
      <vt:lpstr>Art Tracks is about discovering and recording connections between works of art and people, places, and events through history.</vt:lpstr>
      <vt:lpstr>Art Tracks: thinking about marriage</vt:lpstr>
      <vt:lpstr>Art Tracks: Advancing scholarship</vt:lpstr>
      <vt:lpstr>Art Tracks: Disrupting museums and art history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Tracks welcome slide</dc:title>
  <dc:creator>Lippincott, Louise</dc:creator>
  <cp:lastModifiedBy>Lippincott, Louise</cp:lastModifiedBy>
  <cp:revision>70</cp:revision>
  <cp:lastPrinted>2016-10-13T17:17:17Z</cp:lastPrinted>
  <dcterms:created xsi:type="dcterms:W3CDTF">2016-10-07T19:03:38Z</dcterms:created>
  <dcterms:modified xsi:type="dcterms:W3CDTF">2016-10-13T17:44:30Z</dcterms:modified>
</cp:coreProperties>
</file>