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67" r:id="rId2"/>
    <p:sldId id="278" r:id="rId3"/>
    <p:sldId id="257" r:id="rId4"/>
    <p:sldId id="279" r:id="rId5"/>
    <p:sldId id="285" r:id="rId6"/>
    <p:sldId id="286" r:id="rId7"/>
    <p:sldId id="287" r:id="rId8"/>
    <p:sldId id="288" r:id="rId9"/>
    <p:sldId id="289" r:id="rId10"/>
    <p:sldId id="290" r:id="rId11"/>
    <p:sldId id="291" r:id="rId12"/>
    <p:sldId id="292" r:id="rId13"/>
    <p:sldId id="293" r:id="rId14"/>
    <p:sldId id="294" r:id="rId15"/>
    <p:sldId id="295" r:id="rId16"/>
    <p:sldId id="296" r:id="rId17"/>
    <p:sldId id="263" r:id="rId18"/>
    <p:sldId id="269" r:id="rId19"/>
    <p:sldId id="270" r:id="rId20"/>
    <p:sldId id="271" r:id="rId21"/>
    <p:sldId id="272" r:id="rId22"/>
    <p:sldId id="273" r:id="rId23"/>
    <p:sldId id="301" r:id="rId24"/>
    <p:sldId id="300" r:id="rId25"/>
    <p:sldId id="262" r:id="rId26"/>
    <p:sldId id="302" r:id="rId27"/>
    <p:sldId id="303" r:id="rId28"/>
    <p:sldId id="304" r:id="rId29"/>
    <p:sldId id="264" r:id="rId30"/>
    <p:sldId id="268" r:id="rId31"/>
    <p:sldId id="276"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81734" autoAdjust="0"/>
  </p:normalViewPr>
  <p:slideViewPr>
    <p:cSldViewPr snapToGrid="0">
      <p:cViewPr varScale="1">
        <p:scale>
          <a:sx n="106" d="100"/>
          <a:sy n="106" d="100"/>
        </p:scale>
        <p:origin x="618"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33CB31-C1E7-4A3F-ABD6-A5A24443414D}" type="datetimeFigureOut">
              <a:rPr lang="en-US" smtClean="0"/>
              <a:t>10/27/2016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CCBCE2-E448-48F8-9683-949FC6FA1A72}" type="slidenum">
              <a:rPr lang="en-US" smtClean="0"/>
              <a:t>‹#›</a:t>
            </a:fld>
            <a:endParaRPr lang="en-US"/>
          </a:p>
        </p:txBody>
      </p:sp>
    </p:spTree>
    <p:extLst>
      <p:ext uri="{BB962C8B-B14F-4D97-AF65-F5344CB8AC3E}">
        <p14:creationId xmlns:p14="http://schemas.microsoft.com/office/powerpoint/2010/main" val="7578938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objects that our institutions care for have complex lives and thinking about the events that make up these lives is going to be the silver lining throughout my talk today. </a:t>
            </a:r>
            <a:endParaRPr lang="en-US" dirty="0"/>
          </a:p>
        </p:txBody>
      </p:sp>
      <p:sp>
        <p:nvSpPr>
          <p:cNvPr id="4" name="Slide Number Placeholder 3"/>
          <p:cNvSpPr>
            <a:spLocks noGrp="1"/>
          </p:cNvSpPr>
          <p:nvPr>
            <p:ph type="sldNum" sz="quarter" idx="10"/>
          </p:nvPr>
        </p:nvSpPr>
        <p:spPr/>
        <p:txBody>
          <a:bodyPr/>
          <a:lstStyle/>
          <a:p>
            <a:fld id="{4FCCBCE2-E448-48F8-9683-949FC6FA1A72}" type="slidenum">
              <a:rPr lang="en-US" smtClean="0"/>
              <a:t>1</a:t>
            </a:fld>
            <a:endParaRPr lang="en-US"/>
          </a:p>
        </p:txBody>
      </p:sp>
    </p:spTree>
    <p:extLst>
      <p:ext uri="{BB962C8B-B14F-4D97-AF65-F5344CB8AC3E}">
        <p14:creationId xmlns:p14="http://schemas.microsoft.com/office/powerpoint/2010/main" val="19952447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1981: second bequest from Paul Mellon, which includes this Constable </a:t>
            </a:r>
            <a:r>
              <a:rPr lang="en-US" sz="1200" b="0" i="1" kern="1200" dirty="0">
                <a:solidFill>
                  <a:schemeClr val="tx1"/>
                </a:solidFill>
                <a:effectLst/>
                <a:latin typeface="+mn-lt"/>
                <a:ea typeface="+mn-ea"/>
                <a:cs typeface="+mn-cs"/>
              </a:rPr>
              <a:t>Cloud Study</a:t>
            </a:r>
            <a:r>
              <a:rPr lang="en-US" sz="1200" b="0" kern="1200" dirty="0">
                <a:solidFill>
                  <a:schemeClr val="tx1"/>
                </a:solidFill>
                <a:effectLst/>
                <a:latin typeface="+mn-lt"/>
                <a:ea typeface="+mn-ea"/>
                <a:cs typeface="+mn-cs"/>
              </a:rPr>
              <a:t>, bought from Christie's by John Baskett, London in 1961 for Paul Mellon. John Baskett did not always have the same role. Sometimes he was an advisor, but at other times he would act in place of Paul Mellon through his own gallery. </a:t>
            </a:r>
          </a:p>
          <a:p>
            <a:endParaRPr lang="en-US" b="0" dirty="0"/>
          </a:p>
        </p:txBody>
      </p:sp>
      <p:sp>
        <p:nvSpPr>
          <p:cNvPr id="4" name="Slide Number Placeholder 3"/>
          <p:cNvSpPr>
            <a:spLocks noGrp="1"/>
          </p:cNvSpPr>
          <p:nvPr>
            <p:ph type="sldNum" sz="quarter" idx="10"/>
          </p:nvPr>
        </p:nvSpPr>
        <p:spPr/>
        <p:txBody>
          <a:bodyPr/>
          <a:lstStyle/>
          <a:p>
            <a:fld id="{4FCCBCE2-E448-48F8-9683-949FC6FA1A72}" type="slidenum">
              <a:rPr lang="en-US" smtClean="0"/>
              <a:t>10</a:t>
            </a:fld>
            <a:endParaRPr lang="en-US"/>
          </a:p>
        </p:txBody>
      </p:sp>
    </p:spTree>
    <p:extLst>
      <p:ext uri="{BB962C8B-B14F-4D97-AF65-F5344CB8AC3E}">
        <p14:creationId xmlns:p14="http://schemas.microsoft.com/office/powerpoint/2010/main" val="24064302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1990: last purchase that Paul</a:t>
            </a:r>
            <a:r>
              <a:rPr lang="en-US" sz="1200" kern="1200" baseline="0" dirty="0">
                <a:solidFill>
                  <a:schemeClr val="tx1"/>
                </a:solidFill>
                <a:effectLst/>
                <a:latin typeface="+mn-lt"/>
                <a:ea typeface="+mn-ea"/>
                <a:cs typeface="+mn-cs"/>
              </a:rPr>
              <a:t> Mellon</a:t>
            </a:r>
            <a:r>
              <a:rPr lang="en-US" sz="1200" kern="1200" dirty="0">
                <a:solidFill>
                  <a:schemeClr val="tx1"/>
                </a:solidFill>
                <a:effectLst/>
                <a:latin typeface="+mn-lt"/>
                <a:ea typeface="+mn-ea"/>
                <a:cs typeface="+mn-cs"/>
              </a:rPr>
              <a:t> made on his own account, but which he promptly gave to the museum: bust by </a:t>
            </a:r>
            <a:r>
              <a:rPr lang="en-US" sz="1200" kern="1200" dirty="0" err="1">
                <a:solidFill>
                  <a:schemeClr val="tx1"/>
                </a:solidFill>
                <a:effectLst/>
                <a:latin typeface="+mn-lt"/>
                <a:ea typeface="+mn-ea"/>
                <a:cs typeface="+mn-cs"/>
              </a:rPr>
              <a:t>Roubiliac</a:t>
            </a:r>
            <a:r>
              <a:rPr lang="en-US" sz="1200" kern="1200" dirty="0">
                <a:solidFill>
                  <a:schemeClr val="tx1"/>
                </a:solidFill>
                <a:effectLst/>
                <a:latin typeface="+mn-lt"/>
                <a:ea typeface="+mn-ea"/>
                <a:cs typeface="+mn-cs"/>
              </a:rPr>
              <a:t> of the poet Alexander Pope in memory of Basil Taylor</a:t>
            </a:r>
            <a:endParaRPr lang="en-US" dirty="0"/>
          </a:p>
        </p:txBody>
      </p:sp>
      <p:sp>
        <p:nvSpPr>
          <p:cNvPr id="4" name="Slide Number Placeholder 3"/>
          <p:cNvSpPr>
            <a:spLocks noGrp="1"/>
          </p:cNvSpPr>
          <p:nvPr>
            <p:ph type="sldNum" sz="quarter" idx="10"/>
          </p:nvPr>
        </p:nvSpPr>
        <p:spPr/>
        <p:txBody>
          <a:bodyPr/>
          <a:lstStyle/>
          <a:p>
            <a:fld id="{4FCCBCE2-E448-48F8-9683-949FC6FA1A72}" type="slidenum">
              <a:rPr lang="en-US" smtClean="0"/>
              <a:t>11</a:t>
            </a:fld>
            <a:endParaRPr lang="en-US"/>
          </a:p>
        </p:txBody>
      </p:sp>
    </p:spTree>
    <p:extLst>
      <p:ext uri="{BB962C8B-B14F-4D97-AF65-F5344CB8AC3E}">
        <p14:creationId xmlns:p14="http://schemas.microsoft.com/office/powerpoint/2010/main" val="3889812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1999: distribution of works from the Brick House after Paul Mellon’s death. And here I am showing the most recent hanging of the permanent collection in the study gallery (top) and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floor gallery.</a:t>
            </a:r>
            <a:r>
              <a:rPr lang="en-US" sz="1200" kern="1200" baseline="0" dirty="0">
                <a:solidFill>
                  <a:schemeClr val="tx1"/>
                </a:solidFill>
                <a:effectLst/>
                <a:latin typeface="+mn-lt"/>
                <a:ea typeface="+mn-ea"/>
                <a:cs typeface="+mn-cs"/>
              </a:rPr>
              <a:t> This new 2016 reinstallation of the permanent collection is the one which shows the most works on display from any of the previous 4 installations.</a:t>
            </a:r>
            <a:endParaRPr lang="en-US" dirty="0"/>
          </a:p>
        </p:txBody>
      </p:sp>
      <p:sp>
        <p:nvSpPr>
          <p:cNvPr id="4" name="Slide Number Placeholder 3"/>
          <p:cNvSpPr>
            <a:spLocks noGrp="1"/>
          </p:cNvSpPr>
          <p:nvPr>
            <p:ph type="sldNum" sz="quarter" idx="10"/>
          </p:nvPr>
        </p:nvSpPr>
        <p:spPr/>
        <p:txBody>
          <a:bodyPr/>
          <a:lstStyle/>
          <a:p>
            <a:fld id="{4FCCBCE2-E448-48F8-9683-949FC6FA1A72}" type="slidenum">
              <a:rPr lang="en-US" smtClean="0"/>
              <a:t>12</a:t>
            </a:fld>
            <a:endParaRPr lang="en-US"/>
          </a:p>
        </p:txBody>
      </p:sp>
    </p:spTree>
    <p:extLst>
      <p:ext uri="{BB962C8B-B14F-4D97-AF65-F5344CB8AC3E}">
        <p14:creationId xmlns:p14="http://schemas.microsoft.com/office/powerpoint/2010/main" val="18283820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Paul Mellon was clear in his intention for the museum to be a place where to enjoy British Art and a resource to support the study of British life and culture. The museum was free from the day it opened. Today we are striving to carry on our founder’s generosity by our implementation of the Yale University Open Access policy.  Since 2011, under the policy, anyone may use the Center’s open access material without further application, authorization, or fees due to the Center or to Yale, that includes commercial purposes and high resolution images of works in the public domain. (The Yale policy specifically addresses works in the public domain, and doesn’t address works under copyright.)</a:t>
            </a:r>
            <a:endParaRPr lang="en-US" dirty="0"/>
          </a:p>
        </p:txBody>
      </p:sp>
      <p:sp>
        <p:nvSpPr>
          <p:cNvPr id="4" name="Slide Number Placeholder 3"/>
          <p:cNvSpPr>
            <a:spLocks noGrp="1"/>
          </p:cNvSpPr>
          <p:nvPr>
            <p:ph type="sldNum" sz="quarter" idx="10"/>
          </p:nvPr>
        </p:nvSpPr>
        <p:spPr/>
        <p:txBody>
          <a:bodyPr/>
          <a:lstStyle/>
          <a:p>
            <a:fld id="{CE5A7D40-3A6A-48BB-8892-041597BF94E4}" type="slidenum">
              <a:rPr lang="en-US" smtClean="0"/>
              <a:t>13</a:t>
            </a:fld>
            <a:endParaRPr lang="en-US"/>
          </a:p>
        </p:txBody>
      </p:sp>
    </p:spTree>
    <p:extLst>
      <p:ext uri="{BB962C8B-B14F-4D97-AF65-F5344CB8AC3E}">
        <p14:creationId xmlns:p14="http://schemas.microsoft.com/office/powerpoint/2010/main" val="29260167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YCBA implemented this policy with a great degree of openness, again it includes free reuse of high resolution images of works in the public domain, with no commercial or credit restrictions on usage whatsoever.  Many museums have join the movement since, but it was quite groundbreaking in 2011. And here I am showing an example of an object record from our online collections catalog with the download functionality. I am also showing our images through the Mirador image viewer (lower right) that we just launched last month that allows to manipulate images when they are IIIF compliant,</a:t>
            </a:r>
            <a:r>
              <a:rPr lang="en-US" sz="1200" kern="1200" baseline="0" dirty="0">
                <a:solidFill>
                  <a:schemeClr val="tx1"/>
                </a:solidFill>
                <a:effectLst/>
                <a:latin typeface="+mn-lt"/>
                <a:ea typeface="+mn-ea"/>
                <a:cs typeface="+mn-cs"/>
              </a:rPr>
              <a:t> either from the YCBA and/or from other IIIF compliant institutions.</a:t>
            </a:r>
            <a:endParaRPr lang="en-US" dirty="0"/>
          </a:p>
        </p:txBody>
      </p:sp>
      <p:sp>
        <p:nvSpPr>
          <p:cNvPr id="4" name="Slide Number Placeholder 3"/>
          <p:cNvSpPr>
            <a:spLocks noGrp="1"/>
          </p:cNvSpPr>
          <p:nvPr>
            <p:ph type="sldNum" sz="quarter" idx="10"/>
          </p:nvPr>
        </p:nvSpPr>
        <p:spPr/>
        <p:txBody>
          <a:bodyPr/>
          <a:lstStyle/>
          <a:p>
            <a:fld id="{CE5A7D40-3A6A-48BB-8892-041597BF94E4}" type="slidenum">
              <a:rPr lang="en-US" smtClean="0"/>
              <a:t>14</a:t>
            </a:fld>
            <a:endParaRPr lang="en-US"/>
          </a:p>
        </p:txBody>
      </p:sp>
    </p:spTree>
    <p:extLst>
      <p:ext uri="{BB962C8B-B14F-4D97-AF65-F5344CB8AC3E}">
        <p14:creationId xmlns:p14="http://schemas.microsoft.com/office/powerpoint/2010/main" val="27844431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how is this relevant today?</a:t>
            </a:r>
          </a:p>
          <a:p>
            <a:r>
              <a:rPr lang="en-US" sz="1200" kern="1200" dirty="0">
                <a:solidFill>
                  <a:schemeClr val="tx1"/>
                </a:solidFill>
                <a:effectLst/>
                <a:latin typeface="+mn-lt"/>
                <a:ea typeface="+mn-ea"/>
                <a:cs typeface="+mn-cs"/>
              </a:rPr>
              <a:t>Well, the museum is dedicated to using technology, such as IIIF and LOD, to make its collection images and data as accessible as possible for anyone to reuse for any purpose, and that includes sharing our collections’ provenance in a way that makes it understandable and easy to reuse.  And from the set of questions I asked while going over the history of the Paul Mellon collection you can tell that the bar is fairly high. Those are not traditional questions about the simple descriptions of the physical objects. These questions invoke networks of people and series of events that our current databases cannot answer.</a:t>
            </a:r>
          </a:p>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CE5A7D40-3A6A-48BB-8892-041597BF94E4}" type="slidenum">
              <a:rPr lang="en-US" smtClean="0"/>
              <a:t>15</a:t>
            </a:fld>
            <a:endParaRPr lang="en-US"/>
          </a:p>
        </p:txBody>
      </p:sp>
    </p:spTree>
    <p:extLst>
      <p:ext uri="{BB962C8B-B14F-4D97-AF65-F5344CB8AC3E}">
        <p14:creationId xmlns:p14="http://schemas.microsoft.com/office/powerpoint/2010/main" val="34280160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And I think at this point it is useful to mention that the museum has been working with Linked Open</a:t>
            </a:r>
            <a:r>
              <a:rPr lang="en-US" sz="1200" kern="1200" baseline="0" dirty="0">
                <a:solidFill>
                  <a:schemeClr val="tx1"/>
                </a:solidFill>
                <a:effectLst/>
                <a:latin typeface="+mn-lt"/>
                <a:ea typeface="+mn-ea"/>
                <a:cs typeface="+mn-cs"/>
              </a:rPr>
              <a:t> Data</a:t>
            </a:r>
            <a:r>
              <a:rPr lang="en-US" sz="1200" kern="1200" dirty="0">
                <a:solidFill>
                  <a:schemeClr val="tx1"/>
                </a:solidFill>
                <a:effectLst/>
                <a:latin typeface="+mn-lt"/>
                <a:ea typeface="+mn-ea"/>
                <a:cs typeface="+mn-cs"/>
              </a:rPr>
              <a:t> since 2013 and here I am showing our linked open data semantic endpoint (lower right) and the RDF export functionality in each record. But we are still learning a lot about Linked Open</a:t>
            </a:r>
            <a:r>
              <a:rPr lang="en-US" sz="1200" kern="1200" baseline="0" dirty="0">
                <a:solidFill>
                  <a:schemeClr val="tx1"/>
                </a:solidFill>
                <a:effectLst/>
                <a:latin typeface="+mn-lt"/>
                <a:ea typeface="+mn-ea"/>
                <a:cs typeface="+mn-cs"/>
              </a:rPr>
              <a:t> Data</a:t>
            </a:r>
            <a:r>
              <a:rPr lang="en-US" sz="1200" kern="1200" dirty="0">
                <a:solidFill>
                  <a:schemeClr val="tx1"/>
                </a:solidFill>
                <a:effectLst/>
                <a:latin typeface="+mn-lt"/>
                <a:ea typeface="+mn-ea"/>
                <a:cs typeface="+mn-cs"/>
              </a:rPr>
              <a:t> and this was a massive interest for collaborating with CMOA.</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a:t>
            </a:r>
            <a:r>
              <a:rPr lang="en-US" sz="1200" kern="1200" baseline="0" dirty="0">
                <a:solidFill>
                  <a:schemeClr val="tx1"/>
                </a:solidFill>
                <a:effectLst/>
                <a:latin typeface="+mn-lt"/>
                <a:ea typeface="+mn-ea"/>
                <a:cs typeface="+mn-cs"/>
              </a:rPr>
              <a:t> Center’s m</a:t>
            </a:r>
            <a:r>
              <a:rPr lang="en-US" sz="1200" kern="1200" dirty="0">
                <a:solidFill>
                  <a:schemeClr val="tx1"/>
                </a:solidFill>
                <a:effectLst/>
                <a:latin typeface="+mn-lt"/>
                <a:ea typeface="+mn-ea"/>
                <a:cs typeface="+mn-cs"/>
              </a:rPr>
              <a:t>achine readable data can also be accessed querying our Linked Open Data semantic endpoint. As many other cultural heritage institutions, the Center has been digitizing its collections for quite some time (cataloguing and imaging) but unlike many others, at least in the United States, it has taken the additional step to organize its data with an ontology called the CIDOC-Conceptual Reference Model. The CRM has been developed over many years, and is still developed by a community of active cultural heritage institutions practitioners, and is supported by the International Council of Museums’ Committee of Documentation (ICOM CIDOC).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As a side note</a:t>
            </a:r>
            <a:r>
              <a:rPr lang="en-US" sz="1200" b="0" kern="1200" baseline="0" dirty="0">
                <a:solidFill>
                  <a:schemeClr val="tx1"/>
                </a:solidFill>
                <a:effectLst/>
                <a:latin typeface="+mn-lt"/>
                <a:ea typeface="+mn-ea"/>
                <a:cs typeface="+mn-cs"/>
              </a:rPr>
              <a:t> here I would like to say that we use LIDO as a transport mechanism but the CRM represents the knowledge that the Center outputs much better and we will see why in a minute.</a:t>
            </a:r>
            <a:endParaRPr lang="en-US" b="0"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CE5A7D40-3A6A-48BB-8892-041597BF94E4}" type="slidenum">
              <a:rPr lang="en-US" smtClean="0"/>
              <a:t>16</a:t>
            </a:fld>
            <a:endParaRPr lang="en-US"/>
          </a:p>
        </p:txBody>
      </p:sp>
    </p:spTree>
    <p:extLst>
      <p:ext uri="{BB962C8B-B14F-4D97-AF65-F5344CB8AC3E}">
        <p14:creationId xmlns:p14="http://schemas.microsoft.com/office/powerpoint/2010/main" val="10760118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what is the state of affairs with provenance? </a:t>
            </a:r>
          </a:p>
          <a:p>
            <a:r>
              <a:rPr lang="en-US" sz="1200" kern="1200" dirty="0">
                <a:solidFill>
                  <a:schemeClr val="tx1"/>
                </a:solidFill>
                <a:effectLst/>
                <a:latin typeface="+mn-lt"/>
                <a:ea typeface="+mn-ea"/>
                <a:cs typeface="+mn-cs"/>
              </a:rPr>
              <a:t>Provenance has traditionally been formatted with protocols that are difficult to decipher by non-experts.  Provenance is critical to museum and library documentation and yet managing this information as data has always been problematic for collecting institutions. Remarkably, neither the advent of computerized databases, nor the recognition that museums have a responsibility to determine their legal title to works of art, have made this task any easier; most of the standard collection management systems offer little or no support for provenance data beyond fields for recording free text entries. </a:t>
            </a:r>
          </a:p>
          <a:p>
            <a:r>
              <a:rPr lang="en-US" sz="1200" kern="1200" dirty="0">
                <a:solidFill>
                  <a:schemeClr val="tx1"/>
                </a:solidFill>
                <a:effectLst/>
                <a:latin typeface="+mn-lt"/>
                <a:ea typeface="+mn-ea"/>
                <a:cs typeface="+mn-cs"/>
              </a:rPr>
              <a:t>Another challenge is that most museums have developed their own local grammar to record provenance, making it difficult for non-experts to decipher and difficult to harmonize with the conventions of other museums.  </a:t>
            </a:r>
          </a:p>
          <a:p>
            <a:r>
              <a:rPr lang="en-US" sz="1200" kern="1200" dirty="0">
                <a:solidFill>
                  <a:schemeClr val="tx1"/>
                </a:solidFill>
                <a:effectLst/>
                <a:latin typeface="+mn-lt"/>
                <a:ea typeface="+mn-ea"/>
                <a:cs typeface="+mn-cs"/>
              </a:rPr>
              <a:t>Despite the recently published the American Association of Museums</a:t>
            </a:r>
            <a:r>
              <a:rPr lang="en-US" sz="1200" i="1" kern="1200" dirty="0">
                <a:solidFill>
                  <a:schemeClr val="tx1"/>
                </a:solidFill>
                <a:effectLst/>
                <a:latin typeface="+mn-lt"/>
                <a:ea typeface="+mn-ea"/>
                <a:cs typeface="+mn-cs"/>
              </a:rPr>
              <a:t> Guide to Provenance Research</a:t>
            </a:r>
            <a:r>
              <a:rPr lang="en-US" sz="1200" kern="1200" dirty="0">
                <a:solidFill>
                  <a:schemeClr val="tx1"/>
                </a:solidFill>
                <a:effectLst/>
                <a:latin typeface="+mn-lt"/>
                <a:ea typeface="+mn-ea"/>
                <a:cs typeface="+mn-cs"/>
              </a:rPr>
              <a:t> by Nancy </a:t>
            </a:r>
            <a:r>
              <a:rPr lang="en-US" sz="1200" kern="1200" dirty="0" err="1">
                <a:solidFill>
                  <a:schemeClr val="tx1"/>
                </a:solidFill>
                <a:effectLst/>
                <a:latin typeface="+mn-lt"/>
                <a:ea typeface="+mn-ea"/>
                <a:cs typeface="+mn-cs"/>
              </a:rPr>
              <a:t>Yeide</a:t>
            </a:r>
            <a:r>
              <a:rPr lang="en-US" sz="1200" kern="1200" dirty="0">
                <a:solidFill>
                  <a:schemeClr val="tx1"/>
                </a:solidFill>
                <a:effectLst/>
                <a:latin typeface="+mn-lt"/>
                <a:ea typeface="+mn-ea"/>
                <a:cs typeface="+mn-cs"/>
              </a:rPr>
              <a:t> (Washington DC, 2001) the museum community has not, to date, agreed to a common standard. </a:t>
            </a:r>
          </a:p>
          <a:p>
            <a:r>
              <a:rPr lang="en-US" sz="1200" kern="1200" dirty="0">
                <a:solidFill>
                  <a:schemeClr val="tx1"/>
                </a:solidFill>
                <a:effectLst/>
                <a:latin typeface="+mn-lt"/>
                <a:ea typeface="+mn-ea"/>
                <a:cs typeface="+mn-cs"/>
              </a:rPr>
              <a:t>And museums’ databases are isolated from one another making it impossible to pose complex queries to provenance documentation. For instance, while it is possible to identify all the objects owned by an individual within a single collection database, it is not possible to see all works owned by that individual subsequently given to another specific individual even within one collection let along across multiple collections. </a:t>
            </a:r>
          </a:p>
          <a:p>
            <a:endParaRPr lang="en-US" dirty="0"/>
          </a:p>
        </p:txBody>
      </p:sp>
      <p:sp>
        <p:nvSpPr>
          <p:cNvPr id="4" name="Slide Number Placeholder 3"/>
          <p:cNvSpPr>
            <a:spLocks noGrp="1"/>
          </p:cNvSpPr>
          <p:nvPr>
            <p:ph type="sldNum" sz="quarter" idx="10"/>
          </p:nvPr>
        </p:nvSpPr>
        <p:spPr/>
        <p:txBody>
          <a:bodyPr/>
          <a:lstStyle/>
          <a:p>
            <a:fld id="{4FCCBCE2-E448-48F8-9683-949FC6FA1A72}" type="slidenum">
              <a:rPr lang="en-US" smtClean="0"/>
              <a:t>17</a:t>
            </a:fld>
            <a:endParaRPr lang="en-US"/>
          </a:p>
        </p:txBody>
      </p:sp>
    </p:spTree>
    <p:extLst>
      <p:ext uri="{BB962C8B-B14F-4D97-AF65-F5344CB8AC3E}">
        <p14:creationId xmlns:p14="http://schemas.microsoft.com/office/powerpoint/2010/main" val="22025914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what is Linked Open Data and how can Linked Open Data be helpful?</a:t>
            </a:r>
          </a:p>
          <a:p>
            <a:r>
              <a:rPr lang="en-US" sz="1200" kern="1200" dirty="0">
                <a:solidFill>
                  <a:schemeClr val="tx1"/>
                </a:solidFill>
                <a:effectLst/>
                <a:latin typeface="+mn-lt"/>
                <a:ea typeface="+mn-ea"/>
                <a:cs typeface="+mn-cs"/>
              </a:rPr>
              <a:t>Linked Open Data is a method of publishing structured data online so that it can be connected with other museums’ data and become more useful. </a:t>
            </a:r>
          </a:p>
          <a:p>
            <a:r>
              <a:rPr lang="en-US" sz="1200" kern="1200" dirty="0">
                <a:solidFill>
                  <a:schemeClr val="tx1"/>
                </a:solidFill>
                <a:effectLst/>
                <a:latin typeface="+mn-lt"/>
                <a:ea typeface="+mn-ea"/>
                <a:cs typeface="+mn-cs"/>
              </a:rPr>
              <a:t>Structured data is the information that is the database fields of our collections management systems. Linked Open Data uses the Web as a network to transmit the data and that’s great because that network reaches billions of users every day across the world.  It’s great also because the Web is a place that our users are familiar with: that’s where they already go to consult our online collections catalogs. The difference from how we currently use the Web today is that LOD data brings disparate datasets together without the users having to redo their searches several times in separate websites. </a:t>
            </a:r>
          </a:p>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CE5A7D40-3A6A-48BB-8892-041597BF94E4}" type="slidenum">
              <a:rPr lang="en-US" smtClean="0"/>
              <a:t>18</a:t>
            </a:fld>
            <a:endParaRPr lang="en-US"/>
          </a:p>
        </p:txBody>
      </p:sp>
    </p:spTree>
    <p:extLst>
      <p:ext uri="{BB962C8B-B14F-4D97-AF65-F5344CB8AC3E}">
        <p14:creationId xmlns:p14="http://schemas.microsoft.com/office/powerpoint/2010/main" val="17486258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few crucial points about LOD:</a:t>
            </a:r>
          </a:p>
          <a:p>
            <a:r>
              <a:rPr lang="en-US" sz="1200" kern="1200" dirty="0">
                <a:solidFill>
                  <a:schemeClr val="tx1"/>
                </a:solidFill>
                <a:effectLst/>
                <a:latin typeface="+mn-lt"/>
                <a:ea typeface="+mn-ea"/>
                <a:cs typeface="+mn-cs"/>
              </a:rPr>
              <a:t>LOD focuses on data, not database systems</a:t>
            </a:r>
          </a:p>
          <a:p>
            <a:r>
              <a:rPr lang="en-US" sz="1200" kern="1200" dirty="0">
                <a:solidFill>
                  <a:schemeClr val="tx1"/>
                </a:solidFill>
                <a:effectLst/>
                <a:latin typeface="+mn-lt"/>
                <a:ea typeface="+mn-ea"/>
                <a:cs typeface="+mn-cs"/>
              </a:rPr>
              <a:t>And this is critical. With LOD we are working with data that is extracted out of our databases’ content and ported to the Web. This is great because that means we don’t have to worry about databases talking to each other anymore.  With our data freed from their silos we can concentrate on what makes cultural heritage institutions’ data so unique, which is its richness. LOD is not a portal, or an aggregation. It is a data format that links disparate datasets together.</a:t>
            </a:r>
          </a:p>
          <a:p>
            <a:r>
              <a:rPr lang="en-US" sz="1200" kern="1200" dirty="0">
                <a:solidFill>
                  <a:schemeClr val="tx1"/>
                </a:solidFill>
                <a:effectLst/>
                <a:latin typeface="+mn-lt"/>
                <a:ea typeface="+mn-ea"/>
                <a:cs typeface="+mn-cs"/>
              </a:rPr>
              <a:t>LOD is not a data project but good knowledge management. This is also another critical point: LOD is not a format for a specific one-off data project. Rather it is a best practice tool that can support the entire institution’s data strategic plan</a:t>
            </a:r>
          </a:p>
          <a:p>
            <a:r>
              <a:rPr lang="en-US" sz="1200" kern="1200" dirty="0">
                <a:solidFill>
                  <a:schemeClr val="tx1"/>
                </a:solidFill>
                <a:effectLst/>
                <a:latin typeface="+mn-lt"/>
                <a:ea typeface="+mn-ea"/>
                <a:cs typeface="+mn-cs"/>
              </a:rPr>
              <a:t>LOD is the most efficient way to manage intellectual assets in the digital realm</a:t>
            </a:r>
          </a:p>
          <a:p>
            <a:r>
              <a:rPr lang="en-US" sz="1200" kern="1200" dirty="0">
                <a:solidFill>
                  <a:schemeClr val="tx1"/>
                </a:solidFill>
                <a:effectLst/>
                <a:latin typeface="+mn-lt"/>
                <a:ea typeface="+mn-ea"/>
                <a:cs typeface="+mn-cs"/>
              </a:rPr>
              <a:t>LOD is perfectly well suited to expose the richness of museums’ data to the Web,</a:t>
            </a:r>
            <a:r>
              <a:rPr lang="en-US" sz="1200" kern="1200" baseline="0" dirty="0">
                <a:solidFill>
                  <a:schemeClr val="tx1"/>
                </a:solidFill>
                <a:effectLst/>
                <a:latin typeface="+mn-lt"/>
                <a:ea typeface="+mn-ea"/>
                <a:cs typeface="+mn-cs"/>
              </a:rPr>
              <a:t> unlike what most aggregators do right now because they require museums to map content to their internal metadata schema/target.</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CE5A7D40-3A6A-48BB-8892-041597BF94E4}" type="slidenum">
              <a:rPr lang="en-US" smtClean="0"/>
              <a:t>19</a:t>
            </a:fld>
            <a:endParaRPr lang="en-US"/>
          </a:p>
        </p:txBody>
      </p:sp>
    </p:spTree>
    <p:extLst>
      <p:ext uri="{BB962C8B-B14F-4D97-AF65-F5344CB8AC3E}">
        <p14:creationId xmlns:p14="http://schemas.microsoft.com/office/powerpoint/2010/main" val="3429932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a:t>
            </a:r>
            <a:r>
              <a:rPr lang="en-US" sz="1200" kern="1200" baseline="0" dirty="0">
                <a:solidFill>
                  <a:schemeClr val="tx1"/>
                </a:solidFill>
                <a:effectLst/>
                <a:latin typeface="+mn-lt"/>
                <a:ea typeface="+mn-ea"/>
                <a:cs typeface="+mn-cs"/>
              </a:rPr>
              <a:t> will also be discussing </a:t>
            </a:r>
            <a:r>
              <a:rPr lang="en-US" sz="1200" kern="1200" dirty="0">
                <a:solidFill>
                  <a:schemeClr val="tx1"/>
                </a:solidFill>
                <a:effectLst/>
                <a:latin typeface="+mn-lt"/>
                <a:ea typeface="+mn-ea"/>
                <a:cs typeface="+mn-cs"/>
              </a:rPr>
              <a:t>how we can use LOD to help us document and research the fascinating histories of these works of art. So just to be clear we are talking about the events in the lives of the objects. Not so much their basic physical</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descriptions anymore. I will be talking</a:t>
            </a:r>
            <a:r>
              <a:rPr lang="en-US" sz="1200" kern="1200" baseline="0" dirty="0">
                <a:solidFill>
                  <a:schemeClr val="tx1"/>
                </a:solidFill>
                <a:effectLst/>
                <a:latin typeface="+mn-lt"/>
                <a:ea typeface="+mn-ea"/>
                <a:cs typeface="+mn-cs"/>
              </a:rPr>
              <a:t> about how our works exist across time and space and interact with people and organizations.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was thrilled when CMOA asked us to participate in this NEH grant not only because the Center had been planning to leverage LOD to make our provenance information work harder for us, but also because the CMOA team, and David in particular, had already demonstrated such an amazing forward thinking way to deal with provenance in the digital age.</a:t>
            </a:r>
            <a:br>
              <a:rPr lang="en-US" sz="1200"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4FCCBCE2-E448-48F8-9683-949FC6FA1A72}" type="slidenum">
              <a:rPr lang="en-US" smtClean="0"/>
              <a:t>2</a:t>
            </a:fld>
            <a:endParaRPr lang="en-US"/>
          </a:p>
        </p:txBody>
      </p:sp>
    </p:spTree>
    <p:extLst>
      <p:ext uri="{BB962C8B-B14F-4D97-AF65-F5344CB8AC3E}">
        <p14:creationId xmlns:p14="http://schemas.microsoft.com/office/powerpoint/2010/main" val="39464289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why do we need LOD? Well it is clear that the current technology that we are using to share our digital assets and data is both limiting user engagement and hindering research in a serious way.  Think of Google’s gazillions of results but they do not understand context. This is a problem because researchers depend on the quality of digital resources for the progress of scholarship. So what is at stake here is nothing else than the usefulness of knowledge in the network.</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Museums should take advantage of the Web’s ability to bring knowledge together. It is clear that it is a real request from users. They want more data, they want richer data, and they want to discover the connections that traverse our datasets easily. Being part of this connected digital corpus has a direct impact on the relevance of our institutions.  Museums that do not participate in this wider engagement will find themselves increasingly isolated.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Dominic Oldman, British Museum senior curator and head of ResearchSpace, calls this shift of perspective nothing short of a revolution.</a:t>
            </a:r>
          </a:p>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CE5A7D40-3A6A-48BB-8892-041597BF94E4}" type="slidenum">
              <a:rPr lang="en-US" smtClean="0"/>
              <a:t>20</a:t>
            </a:fld>
            <a:endParaRPr lang="en-US"/>
          </a:p>
        </p:txBody>
      </p:sp>
    </p:spTree>
    <p:extLst>
      <p:ext uri="{BB962C8B-B14F-4D97-AF65-F5344CB8AC3E}">
        <p14:creationId xmlns:p14="http://schemas.microsoft.com/office/powerpoint/2010/main" val="41069411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How to LOD? </a:t>
            </a:r>
          </a:p>
          <a:p>
            <a:r>
              <a:rPr lang="en-US" sz="1200" kern="1200" dirty="0">
                <a:solidFill>
                  <a:schemeClr val="tx1"/>
                </a:solidFill>
                <a:effectLst/>
                <a:latin typeface="+mn-lt"/>
                <a:ea typeface="+mn-ea"/>
                <a:cs typeface="+mn-cs"/>
              </a:rPr>
              <a:t>Luckily we now have great tools to take advantage of this opportunity.  We have Web technologies: automated machine protocols to transport data.</a:t>
            </a:r>
          </a:p>
          <a:p>
            <a:r>
              <a:rPr lang="en-US" sz="1200" kern="1200" dirty="0">
                <a:solidFill>
                  <a:schemeClr val="tx1"/>
                </a:solidFill>
                <a:effectLst/>
                <a:latin typeface="+mn-lt"/>
                <a:ea typeface="+mn-ea"/>
                <a:cs typeface="+mn-cs"/>
              </a:rPr>
              <a:t>And we have the CIDOC-CRM: semantic framework/data model/ontology designed to accurately represent the richness and specificity of cultural heritage institutions’ knowledge on the Web</a:t>
            </a:r>
          </a:p>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CE5A7D40-3A6A-48BB-8892-041597BF94E4}" type="slidenum">
              <a:rPr lang="en-US" smtClean="0"/>
              <a:t>21</a:t>
            </a:fld>
            <a:endParaRPr lang="en-US"/>
          </a:p>
        </p:txBody>
      </p:sp>
    </p:spTree>
    <p:extLst>
      <p:ext uri="{BB962C8B-B14F-4D97-AF65-F5344CB8AC3E}">
        <p14:creationId xmlns:p14="http://schemas.microsoft.com/office/powerpoint/2010/main" val="37192097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methodology for publishing information directly affects its usefulness within a digital forum. LOD is just an arena into which we publish cultural heritage information. CRM is the best language to express the complexity of the cultural heritage information, especially where semantic interoperability is necessary. The CIDOC-CRM is about making relationships that are hidden in our databases’ data structure explicit for all to understand and build upon.  The CIDOC-CRM allows us to curate the raw data from our databases by putting it into context. It allows us to expand on the raw data that comes from our collections management systems, which by the way was not designed to be public facing.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CRM is a standard which will help you integrate cultural information from a variety of sources and bring them together into an integrated environment where you can ask bigger questions than you can ask from the individual pieces that you have.” – Stephen Stead.</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CE5A7D40-3A6A-48BB-8892-041597BF94E4}" type="slidenum">
              <a:rPr lang="en-US" smtClean="0"/>
              <a:t>22</a:t>
            </a:fld>
            <a:endParaRPr lang="en-US"/>
          </a:p>
        </p:txBody>
      </p:sp>
    </p:spTree>
    <p:extLst>
      <p:ext uri="{BB962C8B-B14F-4D97-AF65-F5344CB8AC3E}">
        <p14:creationId xmlns:p14="http://schemas.microsoft.com/office/powerpoint/2010/main" val="31255550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better way to look at CRM data is through graph. All of a sudden the notion of network of knowledge takes shape in front of our eyes.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fontAlgn="ctr"/>
            <a:r>
              <a:rPr lang="en-US" sz="1200" b="0" i="0" kern="1200" dirty="0">
                <a:solidFill>
                  <a:schemeClr val="tx1"/>
                </a:solidFill>
                <a:effectLst/>
                <a:latin typeface="+mn-lt"/>
                <a:ea typeface="+mn-ea"/>
                <a:cs typeface="+mn-cs"/>
              </a:rPr>
              <a:t>So let’s look at the structure of a LOD graph. LOD relies on a data format that can be processed by machines. That format is called Resource Description Framework or RDF. RDF itself provides a way of describing information in a format known as a triple statement. As the name indicates, a triple is composed of 3 elements: subject, predicate, object. In addition to using triples to express, RDF uses Uniform Resource Identifiers or URIs to refer to real world thing on the Web and that’s a first big change from how we traditionally understand data. The second change here is that URIs refer to data, and not documents anymore. As Tim </a:t>
            </a:r>
            <a:r>
              <a:rPr lang="en-US" sz="1200" b="0" i="0" kern="1200" dirty="0" err="1">
                <a:solidFill>
                  <a:schemeClr val="tx1"/>
                </a:solidFill>
                <a:effectLst/>
                <a:latin typeface="+mn-lt"/>
                <a:ea typeface="+mn-ea"/>
                <a:cs typeface="+mn-cs"/>
              </a:rPr>
              <a:t>Berners-lee</a:t>
            </a:r>
            <a:r>
              <a:rPr lang="en-US" sz="1200" b="0" i="0" kern="1200" dirty="0">
                <a:solidFill>
                  <a:schemeClr val="tx1"/>
                </a:solidFill>
                <a:effectLst/>
                <a:latin typeface="+mn-lt"/>
                <a:ea typeface="+mn-ea"/>
                <a:cs typeface="+mn-cs"/>
              </a:rPr>
              <a:t> said, and I am paraphrasing, we can read documents but data is much more powerful because we can massage it and repurpose it. The third big thing to get used to when working with LOD is that LOD is best viewed as a graph.  RDF structures data as a graph or network of connected statements, rather than a series of tables (as in a relational database). In a RDF graph or network resources, or nodes, are connected together by edges that describe the relationships between each resource.</a:t>
            </a:r>
            <a:endParaRPr lang="en-US" sz="1200" kern="1200" dirty="0">
              <a:solidFill>
                <a:schemeClr val="tx1"/>
              </a:solidFill>
              <a:effectLst/>
              <a:latin typeface="+mn-lt"/>
              <a:ea typeface="+mn-ea"/>
              <a:cs typeface="+mn-cs"/>
            </a:endParaRPr>
          </a:p>
          <a:p>
            <a:endParaRPr lang="en-US" dirty="0"/>
          </a:p>
          <a:p>
            <a:r>
              <a:rPr lang="en-US" dirty="0"/>
              <a:t>(This graph and the one on slide 26 courtesy of David Newbury, Carnegie Museum</a:t>
            </a:r>
            <a:r>
              <a:rPr lang="en-US" baseline="0" dirty="0"/>
              <a:t> of Art </a:t>
            </a:r>
            <a:r>
              <a:rPr lang="en-US" dirty="0"/>
              <a:t>developer)</a:t>
            </a:r>
          </a:p>
        </p:txBody>
      </p:sp>
      <p:sp>
        <p:nvSpPr>
          <p:cNvPr id="4" name="Slide Number Placeholder 3"/>
          <p:cNvSpPr>
            <a:spLocks noGrp="1"/>
          </p:cNvSpPr>
          <p:nvPr>
            <p:ph type="sldNum" sz="quarter" idx="10"/>
          </p:nvPr>
        </p:nvSpPr>
        <p:spPr/>
        <p:txBody>
          <a:bodyPr/>
          <a:lstStyle/>
          <a:p>
            <a:fld id="{4FCCBCE2-E448-48F8-9683-949FC6FA1A72}" type="slidenum">
              <a:rPr lang="en-US" smtClean="0"/>
              <a:t>23</a:t>
            </a:fld>
            <a:endParaRPr lang="en-US"/>
          </a:p>
        </p:txBody>
      </p:sp>
    </p:spTree>
    <p:extLst>
      <p:ext uri="{BB962C8B-B14F-4D97-AF65-F5344CB8AC3E}">
        <p14:creationId xmlns:p14="http://schemas.microsoft.com/office/powerpoint/2010/main" val="15741343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is a classic example of how the data that we publish online from our collections management databases are skipping over information.  This is a fairly detailed provenance record for the YCBA’s only Northbrook collection object,</a:t>
            </a:r>
            <a:r>
              <a:rPr lang="en-US" sz="1200" kern="1200" baseline="0" dirty="0">
                <a:solidFill>
                  <a:schemeClr val="tx1"/>
                </a:solidFill>
                <a:effectLst/>
                <a:latin typeface="+mn-lt"/>
                <a:ea typeface="+mn-ea"/>
                <a:cs typeface="+mn-cs"/>
              </a:rPr>
              <a:t> but it is still missing crucial information, such as the identities and life dates of the 4 earls of Newport. If they are not identified as individual persons in the provenance text, they cannot be invoked in the LOD expression of this knowledge.</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FCCBCE2-E448-48F8-9683-949FC6FA1A72}" type="slidenum">
              <a:rPr lang="en-US" smtClean="0"/>
              <a:t>24</a:t>
            </a:fld>
            <a:endParaRPr lang="en-US"/>
          </a:p>
        </p:txBody>
      </p:sp>
    </p:spTree>
    <p:extLst>
      <p:ext uri="{BB962C8B-B14F-4D97-AF65-F5344CB8AC3E}">
        <p14:creationId xmlns:p14="http://schemas.microsoft.com/office/powerpoint/2010/main" val="19405674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By contrast, this is Ellis Waterhouse’s annotated copy of the Northbrook collection catalog, which is available from the Internet Archives, a wonderful digital resource. It</a:t>
            </a:r>
            <a:r>
              <a:rPr lang="en-US" sz="1200" kern="1200" baseline="0" dirty="0">
                <a:solidFill>
                  <a:schemeClr val="tx1"/>
                </a:solidFill>
                <a:effectLst/>
                <a:latin typeface="+mn-lt"/>
                <a:ea typeface="+mn-ea"/>
                <a:cs typeface="+mn-cs"/>
              </a:rPr>
              <a:t> is a</a:t>
            </a:r>
            <a:r>
              <a:rPr lang="en-US" sz="1200" kern="1200" dirty="0">
                <a:solidFill>
                  <a:schemeClr val="tx1"/>
                </a:solidFill>
                <a:effectLst/>
                <a:latin typeface="+mn-lt"/>
                <a:ea typeface="+mn-ea"/>
                <a:cs typeface="+mn-cs"/>
              </a:rPr>
              <a:t> resource that we have yet to leverage for our research.</a:t>
            </a:r>
          </a:p>
          <a:p>
            <a:endParaRPr lang="en-US" dirty="0"/>
          </a:p>
        </p:txBody>
      </p:sp>
      <p:sp>
        <p:nvSpPr>
          <p:cNvPr id="4" name="Slide Number Placeholder 3"/>
          <p:cNvSpPr>
            <a:spLocks noGrp="1"/>
          </p:cNvSpPr>
          <p:nvPr>
            <p:ph type="sldNum" sz="quarter" idx="10"/>
          </p:nvPr>
        </p:nvSpPr>
        <p:spPr/>
        <p:txBody>
          <a:bodyPr/>
          <a:lstStyle/>
          <a:p>
            <a:fld id="{4FCCBCE2-E448-48F8-9683-949FC6FA1A72}" type="slidenum">
              <a:rPr lang="en-US" smtClean="0"/>
              <a:t>25</a:t>
            </a:fld>
            <a:endParaRPr lang="en-US"/>
          </a:p>
        </p:txBody>
      </p:sp>
    </p:spTree>
    <p:extLst>
      <p:ext uri="{BB962C8B-B14F-4D97-AF65-F5344CB8AC3E}">
        <p14:creationId xmlns:p14="http://schemas.microsoft.com/office/powerpoint/2010/main" val="9107258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Here is a CIDOC CRM expression of an acquisition</a:t>
            </a:r>
            <a:r>
              <a:rPr lang="en-US" sz="1200" kern="1200" baseline="0" dirty="0">
                <a:solidFill>
                  <a:schemeClr val="tx1"/>
                </a:solidFill>
                <a:effectLst/>
                <a:latin typeface="+mn-lt"/>
                <a:ea typeface="+mn-ea"/>
                <a:cs typeface="+mn-cs"/>
              </a:rPr>
              <a:t> transaction</a:t>
            </a:r>
            <a:r>
              <a:rPr lang="en-US" sz="1200" kern="1200" dirty="0">
                <a:solidFill>
                  <a:schemeClr val="tx1"/>
                </a:solidFill>
                <a:effectLst/>
                <a:latin typeface="+mn-lt"/>
                <a:ea typeface="+mn-ea"/>
                <a:cs typeface="+mn-cs"/>
              </a:rPr>
              <a:t>, with events clearly stated.</a:t>
            </a:r>
          </a:p>
          <a:p>
            <a:endParaRPr lang="en-US" dirty="0"/>
          </a:p>
        </p:txBody>
      </p:sp>
      <p:sp>
        <p:nvSpPr>
          <p:cNvPr id="4" name="Slide Number Placeholder 3"/>
          <p:cNvSpPr>
            <a:spLocks noGrp="1"/>
          </p:cNvSpPr>
          <p:nvPr>
            <p:ph type="sldNum" sz="quarter" idx="10"/>
          </p:nvPr>
        </p:nvSpPr>
        <p:spPr/>
        <p:txBody>
          <a:bodyPr/>
          <a:lstStyle/>
          <a:p>
            <a:fld id="{4FCCBCE2-E448-48F8-9683-949FC6FA1A72}" type="slidenum">
              <a:rPr lang="en-US" smtClean="0"/>
              <a:t>26</a:t>
            </a:fld>
            <a:endParaRPr lang="en-US"/>
          </a:p>
        </p:txBody>
      </p:sp>
    </p:spTree>
    <p:extLst>
      <p:ext uri="{BB962C8B-B14F-4D97-AF65-F5344CB8AC3E}">
        <p14:creationId xmlns:p14="http://schemas.microsoft.com/office/powerpoint/2010/main" val="40047133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Provenance</a:t>
            </a:r>
            <a:r>
              <a:rPr lang="en-US" baseline="0" dirty="0"/>
              <a:t> information is complex and we need efficient tools to work with it. We also need to make sure that these tools are convenient to scholars since they will be working with them. An example of a good toolkit for scholars crafting knowledge for Linked Open Data is </a:t>
            </a:r>
            <a:r>
              <a:rPr lang="en-US" baseline="0" dirty="0" err="1"/>
              <a:t>Elysa</a:t>
            </a:r>
            <a:r>
              <a:rPr lang="en-US" baseline="0" dirty="0"/>
              <a:t>, which is has been developed by David Newbury, Carnegie Museum of Art’s developer, for the Art Tracks project. </a:t>
            </a:r>
            <a:r>
              <a:rPr lang="en-US" baseline="0" dirty="0" err="1"/>
              <a:t>Elysa</a:t>
            </a:r>
            <a:r>
              <a:rPr lang="en-US" baseline="0" dirty="0"/>
              <a:t> offers a clean and user friendly interface to standardize provenance entries, assign levels of uncertainty and visualize where there might be gaps in the data.</a:t>
            </a:r>
          </a:p>
          <a:p>
            <a:r>
              <a:rPr lang="en-US" baseline="0" dirty="0"/>
              <a:t>Tools like this one go a long way to engage scholars, which is crucial.  We need scholars to take an active part in the representation of their knowledge in the semantic web. </a:t>
            </a:r>
            <a:endParaRPr lang="en-US" dirty="0"/>
          </a:p>
        </p:txBody>
      </p:sp>
      <p:sp>
        <p:nvSpPr>
          <p:cNvPr id="4" name="Slide Number Placeholder 3"/>
          <p:cNvSpPr>
            <a:spLocks noGrp="1"/>
          </p:cNvSpPr>
          <p:nvPr>
            <p:ph type="sldNum" sz="quarter" idx="10"/>
          </p:nvPr>
        </p:nvSpPr>
        <p:spPr/>
        <p:txBody>
          <a:bodyPr/>
          <a:lstStyle/>
          <a:p>
            <a:fld id="{4FCCBCE2-E448-48F8-9683-949FC6FA1A72}" type="slidenum">
              <a:rPr lang="en-US" smtClean="0"/>
              <a:t>27</a:t>
            </a:fld>
            <a:endParaRPr lang="en-US"/>
          </a:p>
        </p:txBody>
      </p:sp>
    </p:spTree>
    <p:extLst>
      <p:ext uri="{BB962C8B-B14F-4D97-AF65-F5344CB8AC3E}">
        <p14:creationId xmlns:p14="http://schemas.microsoft.com/office/powerpoint/2010/main" val="25832737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Museums do not have to go at it alone: there are linked open data resources already available now, such as the Getty</a:t>
            </a:r>
            <a:r>
              <a:rPr lang="en-US" baseline="0" dirty="0"/>
              <a:t> vocabularies. This means that museums can stick to what they do best, which is scholarship. They can then reference LOD resources such as the Getty’s.</a:t>
            </a:r>
            <a:endParaRPr lang="en-US" dirty="0"/>
          </a:p>
        </p:txBody>
      </p:sp>
      <p:sp>
        <p:nvSpPr>
          <p:cNvPr id="4" name="Slide Number Placeholder 3"/>
          <p:cNvSpPr>
            <a:spLocks noGrp="1"/>
          </p:cNvSpPr>
          <p:nvPr>
            <p:ph type="sldNum" sz="quarter" idx="10"/>
          </p:nvPr>
        </p:nvSpPr>
        <p:spPr/>
        <p:txBody>
          <a:bodyPr/>
          <a:lstStyle/>
          <a:p>
            <a:fld id="{4FCCBCE2-E448-48F8-9683-949FC6FA1A72}" type="slidenum">
              <a:rPr lang="en-US" smtClean="0"/>
              <a:t>28</a:t>
            </a:fld>
            <a:endParaRPr lang="en-US"/>
          </a:p>
        </p:txBody>
      </p:sp>
    </p:spTree>
    <p:extLst>
      <p:ext uri="{BB962C8B-B14F-4D97-AF65-F5344CB8AC3E}">
        <p14:creationId xmlns:p14="http://schemas.microsoft.com/office/powerpoint/2010/main" val="1487334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 conclude here are some opportunities offered by LOD: </a:t>
            </a:r>
          </a:p>
          <a:p>
            <a:pPr lvl="0"/>
            <a:r>
              <a:rPr lang="en-US" sz="1200" kern="1200" dirty="0">
                <a:solidFill>
                  <a:schemeClr val="tx1"/>
                </a:solidFill>
                <a:effectLst/>
                <a:latin typeface="+mn-lt"/>
                <a:ea typeface="+mn-ea"/>
                <a:cs typeface="+mn-cs"/>
              </a:rPr>
              <a:t>Rely on external authorities to document people and organizations. Museums don’t have to do this alone. Link to libraries.</a:t>
            </a:r>
          </a:p>
          <a:p>
            <a:pPr lvl="0"/>
            <a:r>
              <a:rPr lang="en-US" sz="1200" kern="1200" dirty="0">
                <a:solidFill>
                  <a:schemeClr val="tx1"/>
                </a:solidFill>
                <a:effectLst/>
                <a:latin typeface="+mn-lt"/>
                <a:ea typeface="+mn-ea"/>
                <a:cs typeface="+mn-cs"/>
              </a:rPr>
              <a:t>Relies on external authorities to document persons and organizations</a:t>
            </a:r>
          </a:p>
          <a:p>
            <a:pPr lvl="0"/>
            <a:r>
              <a:rPr lang="en-US" sz="1200" kern="1200" dirty="0">
                <a:solidFill>
                  <a:schemeClr val="tx1"/>
                </a:solidFill>
                <a:effectLst/>
                <a:latin typeface="+mn-lt"/>
                <a:ea typeface="+mn-ea"/>
                <a:cs typeface="+mn-cs"/>
              </a:rPr>
              <a:t>Unambiguously documents the relationships between persons/organizations and transaction types/events</a:t>
            </a:r>
          </a:p>
          <a:p>
            <a:pPr lvl="0"/>
            <a:r>
              <a:rPr lang="en-US" sz="1200" kern="1200" dirty="0">
                <a:solidFill>
                  <a:schemeClr val="tx1"/>
                </a:solidFill>
                <a:effectLst/>
                <a:latin typeface="+mn-lt"/>
                <a:ea typeface="+mn-ea"/>
                <a:cs typeface="+mn-cs"/>
              </a:rPr>
              <a:t>Supports integrated searching across multiple institutions</a:t>
            </a:r>
          </a:p>
          <a:p>
            <a:pPr lvl="0"/>
            <a:r>
              <a:rPr lang="en-US" sz="1200" kern="1200" dirty="0">
                <a:solidFill>
                  <a:schemeClr val="tx1"/>
                </a:solidFill>
                <a:effectLst/>
                <a:latin typeface="+mn-lt"/>
                <a:ea typeface="+mn-ea"/>
                <a:cs typeface="+mn-cs"/>
              </a:rPr>
              <a:t>Uses the networked environment as a decentralized database</a:t>
            </a:r>
          </a:p>
          <a:p>
            <a:r>
              <a:rPr lang="en-US" sz="1200" kern="1200" dirty="0">
                <a:solidFill>
                  <a:schemeClr val="tx1"/>
                </a:solidFill>
                <a:effectLst/>
                <a:latin typeface="+mn-lt"/>
                <a:ea typeface="+mn-ea"/>
                <a:cs typeface="+mn-cs"/>
              </a:rPr>
              <a:t>Supports semantic integration of multiple institutional datasets</a:t>
            </a:r>
            <a:endParaRPr lang="en-US" dirty="0"/>
          </a:p>
        </p:txBody>
      </p:sp>
      <p:sp>
        <p:nvSpPr>
          <p:cNvPr id="4" name="Slide Number Placeholder 3"/>
          <p:cNvSpPr>
            <a:spLocks noGrp="1"/>
          </p:cNvSpPr>
          <p:nvPr>
            <p:ph type="sldNum" sz="quarter" idx="10"/>
          </p:nvPr>
        </p:nvSpPr>
        <p:spPr/>
        <p:txBody>
          <a:bodyPr/>
          <a:lstStyle/>
          <a:p>
            <a:fld id="{4FCCBCE2-E448-48F8-9683-949FC6FA1A72}" type="slidenum">
              <a:rPr lang="en-US" smtClean="0"/>
              <a:t>29</a:t>
            </a:fld>
            <a:endParaRPr lang="en-US"/>
          </a:p>
        </p:txBody>
      </p:sp>
    </p:spTree>
    <p:extLst>
      <p:ext uri="{BB962C8B-B14F-4D97-AF65-F5344CB8AC3E}">
        <p14:creationId xmlns:p14="http://schemas.microsoft.com/office/powerpoint/2010/main" val="22271690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general goal of this initiative for the YCBA is to transform our provenance free text documentation into structured LOD to support research and be able to answer complex questions about Paul Mellon’s collecting habits. </a:t>
            </a:r>
          </a:p>
          <a:p>
            <a:r>
              <a:rPr lang="en-US" sz="1200" kern="1200" dirty="0">
                <a:solidFill>
                  <a:schemeClr val="tx1"/>
                </a:solidFill>
                <a:effectLst/>
                <a:latin typeface="+mn-lt"/>
                <a:ea typeface="+mn-ea"/>
                <a:cs typeface="+mn-cs"/>
              </a:rPr>
              <a:t>The scope is to focus on the 1,525 paintings that were formerly owned by Mr. Mellon (out of 2,065 accessioned paintings today). The Center has an active collection development program of course, and we are hoping that we will be able to extend the model and methodology developed in this project to deal with provenance of other collections at the Center and other Paul Mellon collections at other museums (VMFA, NGA).</a:t>
            </a:r>
          </a:p>
          <a:p>
            <a:r>
              <a:rPr lang="en-US" sz="1200" kern="1200" dirty="0">
                <a:solidFill>
                  <a:schemeClr val="tx1"/>
                </a:solidFill>
                <a:effectLst/>
                <a:latin typeface="+mn-lt"/>
                <a:ea typeface="+mn-ea"/>
                <a:cs typeface="+mn-cs"/>
              </a:rPr>
              <a:t>And just to be clear again, we are currently only working on the history of ownership, not on the movements of objects, such as when objects have been on loan since coming to the Center, or before coming to the Center, such as when 80 paintings were sent from Paul Mellon’s Virginia residence to the Mellon bank in Pittsburgh in the 1960s. </a:t>
            </a:r>
          </a:p>
          <a:p>
            <a:endParaRPr lang="en-US" dirty="0"/>
          </a:p>
        </p:txBody>
      </p:sp>
      <p:sp>
        <p:nvSpPr>
          <p:cNvPr id="4" name="Slide Number Placeholder 3"/>
          <p:cNvSpPr>
            <a:spLocks noGrp="1"/>
          </p:cNvSpPr>
          <p:nvPr>
            <p:ph type="sldNum" sz="quarter" idx="10"/>
          </p:nvPr>
        </p:nvSpPr>
        <p:spPr/>
        <p:txBody>
          <a:bodyPr/>
          <a:lstStyle/>
          <a:p>
            <a:fld id="{4FCCBCE2-E448-48F8-9683-949FC6FA1A72}" type="slidenum">
              <a:rPr lang="en-US" smtClean="0"/>
              <a:t>3</a:t>
            </a:fld>
            <a:endParaRPr lang="en-US"/>
          </a:p>
        </p:txBody>
      </p:sp>
    </p:spTree>
    <p:extLst>
      <p:ext uri="{BB962C8B-B14F-4D97-AF65-F5344CB8AC3E}">
        <p14:creationId xmlns:p14="http://schemas.microsoft.com/office/powerpoint/2010/main" val="7857909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And to conclude I would like to emphasize 2 points: the usefulness of knowledge in the networked environment is at risk. We have the tools to fix it but it hinges on scholars and technologists working together and that’s why I am so amazed by CMOA’s leadership in particular, David, Lulu and Tracey.</a:t>
            </a:r>
            <a:endParaRPr lang="en-US" dirty="0"/>
          </a:p>
        </p:txBody>
      </p:sp>
      <p:sp>
        <p:nvSpPr>
          <p:cNvPr id="4" name="Slide Number Placeholder 3"/>
          <p:cNvSpPr>
            <a:spLocks noGrp="1"/>
          </p:cNvSpPr>
          <p:nvPr>
            <p:ph type="sldNum" sz="quarter" idx="10"/>
          </p:nvPr>
        </p:nvSpPr>
        <p:spPr/>
        <p:txBody>
          <a:bodyPr/>
          <a:lstStyle/>
          <a:p>
            <a:fld id="{4FCCBCE2-E448-48F8-9683-949FC6FA1A72}" type="slidenum">
              <a:rPr lang="en-US" smtClean="0"/>
              <a:t>30</a:t>
            </a:fld>
            <a:endParaRPr lang="en-US"/>
          </a:p>
        </p:txBody>
      </p:sp>
    </p:spTree>
    <p:extLst>
      <p:ext uri="{BB962C8B-B14F-4D97-AF65-F5344CB8AC3E}">
        <p14:creationId xmlns:p14="http://schemas.microsoft.com/office/powerpoint/2010/main" val="3239041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let me give you a little bit of background information about Paul Mellon and how his collection at the YCBA came to be and in the process I am going to ask some questions that we hope to be better able to answer through Linked Open Data. Paul Mellon (1907-1999) was one of the greatest American collectors and philanthropists of the second half of the 20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century, born here in Pittsburgh of course, and he certainly was the greatest collector of British art from any period. He assembled his remarkable collection rather quickly, starting earnestly only in the 1960s, and by 1980 he was already one of the most well-known American collector ever. So by nature, he offers us a great case when it comes to studying collecting habits.  </a:t>
            </a:r>
          </a:p>
          <a:p>
            <a:r>
              <a:rPr lang="en-US" sz="1200" kern="1200" dirty="0">
                <a:solidFill>
                  <a:schemeClr val="tx1"/>
                </a:solidFill>
                <a:effectLst/>
                <a:latin typeface="+mn-lt"/>
                <a:ea typeface="+mn-ea"/>
                <a:cs typeface="+mn-cs"/>
              </a:rPr>
              <a:t>So here are a few key dates related to the PM collection at the YCBA:</a:t>
            </a:r>
          </a:p>
          <a:p>
            <a:r>
              <a:rPr lang="en-US" sz="1200" kern="1200" dirty="0">
                <a:solidFill>
                  <a:schemeClr val="tx1"/>
                </a:solidFill>
                <a:effectLst/>
                <a:latin typeface="+mn-lt"/>
                <a:ea typeface="+mn-ea"/>
                <a:cs typeface="+mn-cs"/>
              </a:rPr>
              <a:t>1936: when he was 29 years old, Paul Mellon bought his first British painting which was by George Stubbs. He bought it from </a:t>
            </a:r>
            <a:r>
              <a:rPr lang="en-US" sz="1200" kern="1200" dirty="0" err="1">
                <a:solidFill>
                  <a:schemeClr val="tx1"/>
                </a:solidFill>
                <a:effectLst/>
                <a:latin typeface="+mn-lt"/>
                <a:ea typeface="+mn-ea"/>
                <a:cs typeface="+mn-cs"/>
              </a:rPr>
              <a:t>Knoedler’s</a:t>
            </a:r>
            <a:r>
              <a:rPr lang="en-US" sz="1200" kern="1200" dirty="0">
                <a:solidFill>
                  <a:schemeClr val="tx1"/>
                </a:solidFill>
                <a:effectLst/>
                <a:latin typeface="+mn-lt"/>
                <a:ea typeface="+mn-ea"/>
                <a:cs typeface="+mn-cs"/>
              </a:rPr>
              <a:t> in New York and here I am showing the dealer’s stock book at the GRI, which is a fabulous digital resource with persistent links. I wish they were transcribed for searching.</a:t>
            </a:r>
          </a:p>
          <a:p>
            <a:endParaRPr lang="en-US" dirty="0"/>
          </a:p>
        </p:txBody>
      </p:sp>
      <p:sp>
        <p:nvSpPr>
          <p:cNvPr id="4" name="Slide Number Placeholder 3"/>
          <p:cNvSpPr>
            <a:spLocks noGrp="1"/>
          </p:cNvSpPr>
          <p:nvPr>
            <p:ph type="sldNum" sz="quarter" idx="10"/>
          </p:nvPr>
        </p:nvSpPr>
        <p:spPr/>
        <p:txBody>
          <a:bodyPr/>
          <a:lstStyle/>
          <a:p>
            <a:fld id="{4FCCBCE2-E448-48F8-9683-949FC6FA1A72}" type="slidenum">
              <a:rPr lang="en-US" smtClean="0"/>
              <a:t>4</a:t>
            </a:fld>
            <a:endParaRPr lang="en-US"/>
          </a:p>
        </p:txBody>
      </p:sp>
    </p:spTree>
    <p:extLst>
      <p:ext uri="{BB962C8B-B14F-4D97-AF65-F5344CB8AC3E}">
        <p14:creationId xmlns:p14="http://schemas.microsoft.com/office/powerpoint/2010/main" val="19236183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June 1959: Paul</a:t>
            </a:r>
            <a:r>
              <a:rPr lang="en-US" sz="1200" kern="1200" baseline="0" dirty="0">
                <a:solidFill>
                  <a:schemeClr val="tx1"/>
                </a:solidFill>
                <a:effectLst/>
                <a:latin typeface="+mn-lt"/>
                <a:ea typeface="+mn-ea"/>
                <a:cs typeface="+mn-cs"/>
              </a:rPr>
              <a:t> Mellon</a:t>
            </a:r>
            <a:r>
              <a:rPr lang="en-US" sz="1200" kern="1200" dirty="0">
                <a:solidFill>
                  <a:schemeClr val="tx1"/>
                </a:solidFill>
                <a:effectLst/>
                <a:latin typeface="+mn-lt"/>
                <a:ea typeface="+mn-ea"/>
                <a:cs typeface="+mn-cs"/>
              </a:rPr>
              <a:t> meets Basil Taylor, then Librarian at the Royal College of Art, who became his close advisor. That’s when Paul Mellon began to amass a major collection of British art with the help and encouragement of English art historian Basil Taylor. And later that year he bought Stubbs’ </a:t>
            </a:r>
            <a:r>
              <a:rPr lang="en-US" sz="1200" i="1" kern="1200" dirty="0">
                <a:solidFill>
                  <a:schemeClr val="tx1"/>
                </a:solidFill>
                <a:effectLst/>
                <a:latin typeface="+mn-lt"/>
                <a:ea typeface="+mn-ea"/>
                <a:cs typeface="+mn-cs"/>
              </a:rPr>
              <a:t>Zebra</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After passing through a number of hands Stubbs’ Zebra painting reappeared almost 200 years later, among a selection of old washing machines and second-hand goods that Harrods, the famous department store used to offer for auction as a sideline. </a:t>
            </a:r>
            <a:r>
              <a:rPr lang="en-US" sz="1200" kern="1200" dirty="0" err="1">
                <a:solidFill>
                  <a:schemeClr val="tx1"/>
                </a:solidFill>
                <a:effectLst/>
                <a:latin typeface="+mn-lt"/>
                <a:ea typeface="+mn-ea"/>
                <a:cs typeface="+mn-cs"/>
              </a:rPr>
              <a:t>Colnaghi</a:t>
            </a:r>
            <a:r>
              <a:rPr lang="en-US" sz="1200" kern="1200" dirty="0">
                <a:solidFill>
                  <a:schemeClr val="tx1"/>
                </a:solidFill>
                <a:effectLst/>
                <a:latin typeface="+mn-lt"/>
                <a:ea typeface="+mn-ea"/>
                <a:cs typeface="+mn-cs"/>
              </a:rPr>
              <a:t>’, the Bond Street art dealer, bought it for 20,000 pounds for Paul Mellon.  </a:t>
            </a:r>
            <a:r>
              <a:rPr lang="en-US" sz="1200" b="0" kern="1200" dirty="0">
                <a:solidFill>
                  <a:schemeClr val="tx1"/>
                </a:solidFill>
                <a:effectLst/>
                <a:latin typeface="+mn-lt"/>
                <a:ea typeface="+mn-ea"/>
                <a:cs typeface="+mn-cs"/>
              </a:rPr>
              <a:t>Who else was buying from </a:t>
            </a:r>
            <a:r>
              <a:rPr lang="en-US" sz="1200" b="0" kern="1200" dirty="0" err="1">
                <a:solidFill>
                  <a:schemeClr val="tx1"/>
                </a:solidFill>
                <a:effectLst/>
                <a:latin typeface="+mn-lt"/>
                <a:ea typeface="+mn-ea"/>
                <a:cs typeface="+mn-cs"/>
              </a:rPr>
              <a:t>Colnaghi</a:t>
            </a:r>
            <a:r>
              <a:rPr lang="en-US" sz="1200" b="0" kern="1200" dirty="0">
                <a:solidFill>
                  <a:schemeClr val="tx1"/>
                </a:solidFill>
                <a:effectLst/>
                <a:latin typeface="+mn-lt"/>
                <a:ea typeface="+mn-ea"/>
                <a:cs typeface="+mn-cs"/>
              </a:rPr>
              <a:t> in the 1960s? </a:t>
            </a:r>
          </a:p>
          <a:p>
            <a:r>
              <a:rPr lang="en-US" sz="1200" kern="1200" dirty="0">
                <a:solidFill>
                  <a:schemeClr val="tx1"/>
                </a:solidFill>
                <a:effectLst/>
                <a:latin typeface="+mn-lt"/>
                <a:ea typeface="+mn-ea"/>
                <a:cs typeface="+mn-cs"/>
              </a:rPr>
              <a:t>Paul Mellon’s first 2 acquisitions set up the stage for what was about to ensue: he was a discreet man who used agents and he had a very distinct liking for 18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century British paintings at a time when that type of art was not the most popular. </a:t>
            </a:r>
            <a:r>
              <a:rPr lang="en-US" sz="1200" b="0" kern="1200" dirty="0">
                <a:solidFill>
                  <a:schemeClr val="tx1"/>
                </a:solidFill>
                <a:effectLst/>
                <a:latin typeface="+mn-lt"/>
                <a:ea typeface="+mn-ea"/>
                <a:cs typeface="+mn-cs"/>
              </a:rPr>
              <a:t>Again, wouldn’t it be nice to be able to support this with a more thorough study of the art market of the time?</a:t>
            </a:r>
          </a:p>
          <a:p>
            <a:r>
              <a:rPr lang="en-US" sz="1200" kern="1200" dirty="0">
                <a:solidFill>
                  <a:schemeClr val="tx1"/>
                </a:solidFill>
                <a:effectLst/>
                <a:latin typeface="+mn-lt"/>
                <a:ea typeface="+mn-ea"/>
                <a:cs typeface="+mn-cs"/>
              </a:rPr>
              <a:t>Stubbs remained a favorite throughout his life and scholars say that Paul</a:t>
            </a:r>
            <a:r>
              <a:rPr lang="en-US" sz="1200" kern="1200" baseline="0" dirty="0">
                <a:solidFill>
                  <a:schemeClr val="tx1"/>
                </a:solidFill>
                <a:effectLst/>
                <a:latin typeface="+mn-lt"/>
                <a:ea typeface="+mn-ea"/>
                <a:cs typeface="+mn-cs"/>
              </a:rPr>
              <a:t> Mellon’s</a:t>
            </a:r>
            <a:r>
              <a:rPr lang="en-US" sz="1200" kern="1200" dirty="0">
                <a:solidFill>
                  <a:schemeClr val="tx1"/>
                </a:solidFill>
                <a:effectLst/>
                <a:latin typeface="+mn-lt"/>
                <a:ea typeface="+mn-ea"/>
                <a:cs typeface="+mn-cs"/>
              </a:rPr>
              <a:t> interest in Stubbs’ work did much to rehabilitate the artist’s reputation.  </a:t>
            </a:r>
            <a:r>
              <a:rPr lang="en-US" sz="1200" b="0" kern="1200" dirty="0">
                <a:solidFill>
                  <a:schemeClr val="tx1"/>
                </a:solidFill>
                <a:effectLst/>
                <a:latin typeface="+mn-lt"/>
                <a:ea typeface="+mn-ea"/>
                <a:cs typeface="+mn-cs"/>
              </a:rPr>
              <a:t>Wouldn’t it be nice to correlate this with prices that Stubbs’ works fetched at auctions before and after 1960s?</a:t>
            </a:r>
          </a:p>
          <a:p>
            <a:endParaRPr lang="en-US" dirty="0"/>
          </a:p>
        </p:txBody>
      </p:sp>
      <p:sp>
        <p:nvSpPr>
          <p:cNvPr id="4" name="Slide Number Placeholder 3"/>
          <p:cNvSpPr>
            <a:spLocks noGrp="1"/>
          </p:cNvSpPr>
          <p:nvPr>
            <p:ph type="sldNum" sz="quarter" idx="10"/>
          </p:nvPr>
        </p:nvSpPr>
        <p:spPr/>
        <p:txBody>
          <a:bodyPr/>
          <a:lstStyle/>
          <a:p>
            <a:fld id="{4FCCBCE2-E448-48F8-9683-949FC6FA1A72}" type="slidenum">
              <a:rPr lang="en-US" smtClean="0"/>
              <a:t>5</a:t>
            </a:fld>
            <a:endParaRPr lang="en-US"/>
          </a:p>
        </p:txBody>
      </p:sp>
    </p:spTree>
    <p:extLst>
      <p:ext uri="{BB962C8B-B14F-4D97-AF65-F5344CB8AC3E}">
        <p14:creationId xmlns:p14="http://schemas.microsoft.com/office/powerpoint/2010/main" val="23189081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1963: By then John Baskett, whom he met in 1960, moves to Virginia to be Paul Mellon’s private curator at the Brick House and I am showing interior views of it here.</a:t>
            </a:r>
          </a:p>
          <a:p>
            <a:r>
              <a:rPr lang="en-US" sz="1200" kern="1200" dirty="0">
                <a:solidFill>
                  <a:schemeClr val="tx1"/>
                </a:solidFill>
                <a:effectLst/>
                <a:latin typeface="+mn-lt"/>
                <a:ea typeface="+mn-ea"/>
                <a:cs typeface="+mn-cs"/>
              </a:rPr>
              <a:t>This year Paul Mellon’s growing English picture collection is exhibited at the VMFA in </a:t>
            </a:r>
            <a:r>
              <a:rPr lang="en-US" sz="1200" i="1" kern="1200" dirty="0">
                <a:solidFill>
                  <a:schemeClr val="tx1"/>
                </a:solidFill>
                <a:effectLst/>
                <a:latin typeface="+mn-lt"/>
                <a:ea typeface="+mn-ea"/>
                <a:cs typeface="+mn-cs"/>
              </a:rPr>
              <a:t>Painting in England, 1700-1850, Collection of Mr. &amp; Mrs. Paul Mellon</a:t>
            </a:r>
            <a:r>
              <a:rPr lang="en-US" sz="1200" kern="1200" dirty="0">
                <a:solidFill>
                  <a:schemeClr val="tx1"/>
                </a:solidFill>
                <a:effectLst/>
                <a:latin typeface="+mn-lt"/>
                <a:ea typeface="+mn-ea"/>
                <a:cs typeface="+mn-cs"/>
              </a:rPr>
              <a:t>. Basil Taylor wrote the exhibition catalog. It showed many conversation pieces, intimate landscapes and animal pictures, and per Basil Taylor that exhibition did not present “a total view of English painting as much as the personal taste of a private collector.” Another characteristic of his collecting is that he acquired entire collections formed earlier in England by others such as Duke, </a:t>
            </a:r>
            <a:r>
              <a:rPr lang="en-US" sz="1200" kern="1200" dirty="0" err="1">
                <a:solidFill>
                  <a:schemeClr val="tx1"/>
                </a:solidFill>
                <a:effectLst/>
                <a:latin typeface="+mn-lt"/>
                <a:ea typeface="+mn-ea"/>
                <a:cs typeface="+mn-cs"/>
              </a:rPr>
              <a:t>Lowinsky</a:t>
            </a:r>
            <a:r>
              <a:rPr lang="en-US" sz="1200" kern="1200" dirty="0">
                <a:solidFill>
                  <a:schemeClr val="tx1"/>
                </a:solidFill>
                <a:effectLst/>
                <a:latin typeface="+mn-lt"/>
                <a:ea typeface="+mn-ea"/>
                <a:cs typeface="+mn-cs"/>
              </a:rPr>
              <a:t>, Martin </a:t>
            </a:r>
            <a:r>
              <a:rPr lang="en-US" sz="1200" kern="1200" dirty="0" err="1">
                <a:solidFill>
                  <a:schemeClr val="tx1"/>
                </a:solidFill>
                <a:effectLst/>
                <a:latin typeface="+mn-lt"/>
                <a:ea typeface="+mn-ea"/>
                <a:cs typeface="+mn-cs"/>
              </a:rPr>
              <a:t>Hardie</a:t>
            </a:r>
            <a:r>
              <a:rPr lang="en-US" sz="1200" kern="1200" dirty="0">
                <a:solidFill>
                  <a:schemeClr val="tx1"/>
                </a:solidFill>
                <a:effectLst/>
                <a:latin typeface="+mn-lt"/>
                <a:ea typeface="+mn-ea"/>
                <a:cs typeface="+mn-cs"/>
              </a:rPr>
              <a:t>, Iolo Williams and Girtin collections. </a:t>
            </a:r>
            <a:r>
              <a:rPr lang="en-US" sz="1200" b="0" kern="1200" dirty="0">
                <a:solidFill>
                  <a:schemeClr val="tx1"/>
                </a:solidFill>
                <a:effectLst/>
                <a:latin typeface="+mn-lt"/>
                <a:ea typeface="+mn-ea"/>
                <a:cs typeface="+mn-cs"/>
              </a:rPr>
              <a:t>It is crucial that this distinctive trait of his come through our Linked Open Data model.</a:t>
            </a:r>
          </a:p>
          <a:p>
            <a:r>
              <a:rPr lang="en-US" sz="1200" kern="1200" dirty="0">
                <a:solidFill>
                  <a:schemeClr val="tx1"/>
                </a:solidFill>
                <a:effectLst/>
                <a:latin typeface="+mn-lt"/>
                <a:ea typeface="+mn-ea"/>
                <a:cs typeface="+mn-cs"/>
              </a:rPr>
              <a:t>The exhibition later</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traveled to the Royal Academy, London and is said to have</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helped revive serious interest in British art among scholars. </a:t>
            </a:r>
            <a:r>
              <a:rPr lang="en-US" sz="1200" b="0" kern="1200" dirty="0">
                <a:solidFill>
                  <a:schemeClr val="tx1"/>
                </a:solidFill>
                <a:effectLst/>
                <a:latin typeface="+mn-lt"/>
                <a:ea typeface="+mn-ea"/>
                <a:cs typeface="+mn-cs"/>
              </a:rPr>
              <a:t>It would be useful to have data on the British art market before 1960 to be able to put some flesh on this hypothesis. </a:t>
            </a:r>
            <a:r>
              <a:rPr lang="en-US" sz="1200" kern="1200" dirty="0">
                <a:solidFill>
                  <a:schemeClr val="tx1"/>
                </a:solidFill>
                <a:effectLst/>
                <a:latin typeface="+mn-lt"/>
                <a:ea typeface="+mn-ea"/>
                <a:cs typeface="+mn-cs"/>
              </a:rPr>
              <a:t>In 1963 PM also starts to think about possible venues for his collection (http://archives.yalealumnimagazine.com/issues/99_07/Mellon.html)</a:t>
            </a:r>
          </a:p>
          <a:p>
            <a:endParaRPr lang="en-US" b="1" dirty="0"/>
          </a:p>
        </p:txBody>
      </p:sp>
      <p:sp>
        <p:nvSpPr>
          <p:cNvPr id="4" name="Slide Number Placeholder 3"/>
          <p:cNvSpPr>
            <a:spLocks noGrp="1"/>
          </p:cNvSpPr>
          <p:nvPr>
            <p:ph type="sldNum" sz="quarter" idx="10"/>
          </p:nvPr>
        </p:nvSpPr>
        <p:spPr/>
        <p:txBody>
          <a:bodyPr/>
          <a:lstStyle/>
          <a:p>
            <a:fld id="{4FCCBCE2-E448-48F8-9683-949FC6FA1A72}" type="slidenum">
              <a:rPr lang="en-US" smtClean="0"/>
              <a:t>6</a:t>
            </a:fld>
            <a:endParaRPr lang="en-US"/>
          </a:p>
        </p:txBody>
      </p:sp>
    </p:spTree>
    <p:extLst>
      <p:ext uri="{BB962C8B-B14F-4D97-AF65-F5344CB8AC3E}">
        <p14:creationId xmlns:p14="http://schemas.microsoft.com/office/powerpoint/2010/main" val="4434361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1966: Yale announces Paul Mellon’s gift to the university, which included his still growing collection, the building to house it, and endowment funds for maintenance of the building, for academic, and for curatorial purposes. </a:t>
            </a:r>
          </a:p>
          <a:p>
            <a:r>
              <a:rPr lang="en-US" sz="1200" b="0" kern="1200" dirty="0">
                <a:solidFill>
                  <a:schemeClr val="tx1"/>
                </a:solidFill>
                <a:effectLst/>
                <a:latin typeface="+mn-lt"/>
                <a:ea typeface="+mn-ea"/>
                <a:cs typeface="+mn-cs"/>
              </a:rPr>
              <a:t>After Paul Mellon announced the gift of his collection to Yale, John Baskett mentioned that he changed his collecting pattern, increasing its breath and depth to include traditional portraits, a bit more on the model of what his father had collected for the NGA. Wouldn’t it be nice to see this come through the data, and be able to see the network of dealers he relied on before and after the Yale announcement? </a:t>
            </a:r>
          </a:p>
          <a:p>
            <a:endParaRPr lang="en-US" b="0" dirty="0"/>
          </a:p>
        </p:txBody>
      </p:sp>
      <p:sp>
        <p:nvSpPr>
          <p:cNvPr id="4" name="Slide Number Placeholder 3"/>
          <p:cNvSpPr>
            <a:spLocks noGrp="1"/>
          </p:cNvSpPr>
          <p:nvPr>
            <p:ph type="sldNum" sz="quarter" idx="10"/>
          </p:nvPr>
        </p:nvSpPr>
        <p:spPr/>
        <p:txBody>
          <a:bodyPr/>
          <a:lstStyle/>
          <a:p>
            <a:fld id="{4FCCBCE2-E448-48F8-9683-949FC6FA1A72}" type="slidenum">
              <a:rPr lang="en-US" smtClean="0"/>
              <a:t>7</a:t>
            </a:fld>
            <a:endParaRPr lang="en-US"/>
          </a:p>
        </p:txBody>
      </p:sp>
    </p:spTree>
    <p:extLst>
      <p:ext uri="{BB962C8B-B14F-4D97-AF65-F5344CB8AC3E}">
        <p14:creationId xmlns:p14="http://schemas.microsoft.com/office/powerpoint/2010/main" val="6008383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1968: Basil Taylor resigned in his role of advisor and John Baskett comes in. He acted for Paul Mellon in the salerooms until 1990, when he retired from the Bond Street art dealership he had established with Richard Day in 1967. </a:t>
            </a:r>
            <a:r>
              <a:rPr lang="en-US" sz="1200" kern="1200" dirty="0" err="1">
                <a:solidFill>
                  <a:schemeClr val="tx1"/>
                </a:solidFill>
                <a:effectLst/>
                <a:latin typeface="+mn-lt"/>
                <a:ea typeface="+mn-ea"/>
                <a:cs typeface="+mn-cs"/>
              </a:rPr>
              <a:t>Baskett’s</a:t>
            </a:r>
            <a:r>
              <a:rPr lang="en-US" sz="1200" kern="1200" dirty="0">
                <a:solidFill>
                  <a:schemeClr val="tx1"/>
                </a:solidFill>
                <a:effectLst/>
                <a:latin typeface="+mn-lt"/>
                <a:ea typeface="+mn-ea"/>
                <a:cs typeface="+mn-cs"/>
              </a:rPr>
              <a:t> friend, Dudley </a:t>
            </a:r>
            <a:r>
              <a:rPr lang="en-US" sz="1200" kern="1200" dirty="0" err="1">
                <a:solidFill>
                  <a:schemeClr val="tx1"/>
                </a:solidFill>
                <a:effectLst/>
                <a:latin typeface="+mn-lt"/>
                <a:ea typeface="+mn-ea"/>
                <a:cs typeface="+mn-cs"/>
              </a:rPr>
              <a:t>Snelgrove</a:t>
            </a:r>
            <a:r>
              <a:rPr lang="en-US" sz="1200" kern="1200" dirty="0">
                <a:solidFill>
                  <a:schemeClr val="tx1"/>
                </a:solidFill>
                <a:effectLst/>
                <a:latin typeface="+mn-lt"/>
                <a:ea typeface="+mn-ea"/>
                <a:cs typeface="+mn-cs"/>
              </a:rPr>
              <a:t>, helped advise Paul</a:t>
            </a:r>
            <a:r>
              <a:rPr lang="en-US" sz="1200" kern="1200" baseline="0" dirty="0">
                <a:solidFill>
                  <a:schemeClr val="tx1"/>
                </a:solidFill>
                <a:effectLst/>
                <a:latin typeface="+mn-lt"/>
                <a:ea typeface="+mn-ea"/>
                <a:cs typeface="+mn-cs"/>
              </a:rPr>
              <a:t> Mellon as well, </a:t>
            </a:r>
            <a:r>
              <a:rPr lang="en-US" sz="1200" kern="1200" dirty="0">
                <a:solidFill>
                  <a:schemeClr val="tx1"/>
                </a:solidFill>
                <a:effectLst/>
                <a:latin typeface="+mn-lt"/>
                <a:ea typeface="+mn-ea"/>
                <a:cs typeface="+mn-cs"/>
              </a:rPr>
              <a:t>especially with drawings acquisitions.</a:t>
            </a:r>
          </a:p>
          <a:p>
            <a:endParaRPr lang="en-US" dirty="0"/>
          </a:p>
        </p:txBody>
      </p:sp>
      <p:sp>
        <p:nvSpPr>
          <p:cNvPr id="4" name="Slide Number Placeholder 3"/>
          <p:cNvSpPr>
            <a:spLocks noGrp="1"/>
          </p:cNvSpPr>
          <p:nvPr>
            <p:ph type="sldNum" sz="quarter" idx="10"/>
          </p:nvPr>
        </p:nvSpPr>
        <p:spPr/>
        <p:txBody>
          <a:bodyPr/>
          <a:lstStyle/>
          <a:p>
            <a:fld id="{4FCCBCE2-E448-48F8-9683-949FC6FA1A72}" type="slidenum">
              <a:rPr lang="en-US" smtClean="0"/>
              <a:t>8</a:t>
            </a:fld>
            <a:endParaRPr lang="en-US"/>
          </a:p>
        </p:txBody>
      </p:sp>
    </p:spTree>
    <p:extLst>
      <p:ext uri="{BB962C8B-B14F-4D97-AF65-F5344CB8AC3E}">
        <p14:creationId xmlns:p14="http://schemas.microsoft.com/office/powerpoint/2010/main" val="13622578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1977: YCBA opens. Paul Mellon provided the museum with endowment for collection development. Sometimes he funded major purchases recommended by the museum. He also continued to acquire for himself in consultation with the museum’s directors (Jules Prown, Edmund Pillsbury, Duncan Robinson). And I here it would be great to have access to the institutional archives to read their correspondence.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Paul Mellon buys </a:t>
            </a:r>
            <a:r>
              <a:rPr lang="en-US" sz="1200" b="0" i="1" kern="1200" dirty="0">
                <a:solidFill>
                  <a:schemeClr val="tx1"/>
                </a:solidFill>
                <a:effectLst/>
                <a:latin typeface="+mn-lt"/>
                <a:ea typeface="+mn-ea"/>
                <a:cs typeface="+mn-cs"/>
              </a:rPr>
              <a:t>Staffa</a:t>
            </a:r>
            <a:r>
              <a:rPr lang="en-US" sz="1200" b="0" kern="1200" dirty="0">
                <a:solidFill>
                  <a:schemeClr val="tx1"/>
                </a:solidFill>
                <a:effectLst/>
                <a:latin typeface="+mn-lt"/>
                <a:ea typeface="+mn-ea"/>
                <a:cs typeface="+mn-cs"/>
              </a:rPr>
              <a:t> in 1978 from Thos. Gibson Fine Art Ltd. as its second American owner since the painting was acquired by C.R. Leslie directly from the artist in 1845. How many American collectors were buying British art by then?</a:t>
            </a:r>
          </a:p>
          <a:p>
            <a:endParaRPr lang="en-US" b="0" dirty="0"/>
          </a:p>
        </p:txBody>
      </p:sp>
      <p:sp>
        <p:nvSpPr>
          <p:cNvPr id="4" name="Slide Number Placeholder 3"/>
          <p:cNvSpPr>
            <a:spLocks noGrp="1"/>
          </p:cNvSpPr>
          <p:nvPr>
            <p:ph type="sldNum" sz="quarter" idx="10"/>
          </p:nvPr>
        </p:nvSpPr>
        <p:spPr/>
        <p:txBody>
          <a:bodyPr/>
          <a:lstStyle/>
          <a:p>
            <a:fld id="{4FCCBCE2-E448-48F8-9683-949FC6FA1A72}" type="slidenum">
              <a:rPr lang="en-US" smtClean="0"/>
              <a:t>9</a:t>
            </a:fld>
            <a:endParaRPr lang="en-US"/>
          </a:p>
        </p:txBody>
      </p:sp>
    </p:spTree>
    <p:extLst>
      <p:ext uri="{BB962C8B-B14F-4D97-AF65-F5344CB8AC3E}">
        <p14:creationId xmlns:p14="http://schemas.microsoft.com/office/powerpoint/2010/main" val="33862459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54627E5-59B1-4C16-977C-AFC3C4EF3E8A}" type="datetime1">
              <a:rPr lang="en-US" smtClean="0"/>
              <a:t>10/27/2016</a:t>
            </a:fld>
            <a:endParaRPr lang="en-US"/>
          </a:p>
        </p:txBody>
      </p:sp>
      <p:sp>
        <p:nvSpPr>
          <p:cNvPr id="5" name="Footer Placeholder 4"/>
          <p:cNvSpPr>
            <a:spLocks noGrp="1"/>
          </p:cNvSpPr>
          <p:nvPr>
            <p:ph type="ftr" sz="quarter" idx="11"/>
          </p:nvPr>
        </p:nvSpPr>
        <p:spPr/>
        <p:txBody>
          <a:bodyPr/>
          <a:lstStyle/>
          <a:p>
            <a:r>
              <a:rPr lang="en-US"/>
              <a:t>Carnegie Museum of Art 2016 Digital Provenance Symposium @edgartdata</a:t>
            </a:r>
          </a:p>
        </p:txBody>
      </p:sp>
      <p:sp>
        <p:nvSpPr>
          <p:cNvPr id="6" name="Slide Number Placeholder 5"/>
          <p:cNvSpPr>
            <a:spLocks noGrp="1"/>
          </p:cNvSpPr>
          <p:nvPr>
            <p:ph type="sldNum" sz="quarter" idx="12"/>
          </p:nvPr>
        </p:nvSpPr>
        <p:spPr/>
        <p:txBody>
          <a:bodyPr/>
          <a:lstStyle/>
          <a:p>
            <a:fld id="{40FC655E-DEF1-46C7-84FB-FDB01B4731A3}" type="slidenum">
              <a:rPr lang="en-US" smtClean="0"/>
              <a:t>‹#›</a:t>
            </a:fld>
            <a:endParaRPr lang="en-US"/>
          </a:p>
        </p:txBody>
      </p:sp>
    </p:spTree>
    <p:extLst>
      <p:ext uri="{BB962C8B-B14F-4D97-AF65-F5344CB8AC3E}">
        <p14:creationId xmlns:p14="http://schemas.microsoft.com/office/powerpoint/2010/main" val="36462062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3DABEB-3233-418E-AD01-F0919F08E4C1}" type="datetime1">
              <a:rPr lang="en-US" smtClean="0"/>
              <a:t>10/27/2016</a:t>
            </a:fld>
            <a:endParaRPr lang="en-US"/>
          </a:p>
        </p:txBody>
      </p:sp>
      <p:sp>
        <p:nvSpPr>
          <p:cNvPr id="5" name="Footer Placeholder 4"/>
          <p:cNvSpPr>
            <a:spLocks noGrp="1"/>
          </p:cNvSpPr>
          <p:nvPr>
            <p:ph type="ftr" sz="quarter" idx="11"/>
          </p:nvPr>
        </p:nvSpPr>
        <p:spPr/>
        <p:txBody>
          <a:bodyPr/>
          <a:lstStyle/>
          <a:p>
            <a:r>
              <a:rPr lang="en-US"/>
              <a:t>Carnegie Museum of Art 2016 Digital Provenance Symposium @edgartdata</a:t>
            </a:r>
          </a:p>
        </p:txBody>
      </p:sp>
      <p:sp>
        <p:nvSpPr>
          <p:cNvPr id="6" name="Slide Number Placeholder 5"/>
          <p:cNvSpPr>
            <a:spLocks noGrp="1"/>
          </p:cNvSpPr>
          <p:nvPr>
            <p:ph type="sldNum" sz="quarter" idx="12"/>
          </p:nvPr>
        </p:nvSpPr>
        <p:spPr/>
        <p:txBody>
          <a:bodyPr/>
          <a:lstStyle/>
          <a:p>
            <a:fld id="{40FC655E-DEF1-46C7-84FB-FDB01B4731A3}" type="slidenum">
              <a:rPr lang="en-US" smtClean="0"/>
              <a:t>‹#›</a:t>
            </a:fld>
            <a:endParaRPr lang="en-US"/>
          </a:p>
        </p:txBody>
      </p:sp>
    </p:spTree>
    <p:extLst>
      <p:ext uri="{BB962C8B-B14F-4D97-AF65-F5344CB8AC3E}">
        <p14:creationId xmlns:p14="http://schemas.microsoft.com/office/powerpoint/2010/main" val="4111735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065674-2B44-41FD-B299-34862803BF45}" type="datetime1">
              <a:rPr lang="en-US" smtClean="0"/>
              <a:t>10/27/2016</a:t>
            </a:fld>
            <a:endParaRPr lang="en-US"/>
          </a:p>
        </p:txBody>
      </p:sp>
      <p:sp>
        <p:nvSpPr>
          <p:cNvPr id="5" name="Footer Placeholder 4"/>
          <p:cNvSpPr>
            <a:spLocks noGrp="1"/>
          </p:cNvSpPr>
          <p:nvPr>
            <p:ph type="ftr" sz="quarter" idx="11"/>
          </p:nvPr>
        </p:nvSpPr>
        <p:spPr/>
        <p:txBody>
          <a:bodyPr/>
          <a:lstStyle/>
          <a:p>
            <a:r>
              <a:rPr lang="en-US"/>
              <a:t>Carnegie Museum of Art 2016 Digital Provenance Symposium @edgartdata</a:t>
            </a:r>
          </a:p>
        </p:txBody>
      </p:sp>
      <p:sp>
        <p:nvSpPr>
          <p:cNvPr id="6" name="Slide Number Placeholder 5"/>
          <p:cNvSpPr>
            <a:spLocks noGrp="1"/>
          </p:cNvSpPr>
          <p:nvPr>
            <p:ph type="sldNum" sz="quarter" idx="12"/>
          </p:nvPr>
        </p:nvSpPr>
        <p:spPr/>
        <p:txBody>
          <a:bodyPr/>
          <a:lstStyle/>
          <a:p>
            <a:fld id="{40FC655E-DEF1-46C7-84FB-FDB01B4731A3}" type="slidenum">
              <a:rPr lang="en-US" smtClean="0"/>
              <a:t>‹#›</a:t>
            </a:fld>
            <a:endParaRPr lang="en-US"/>
          </a:p>
        </p:txBody>
      </p:sp>
    </p:spTree>
    <p:extLst>
      <p:ext uri="{BB962C8B-B14F-4D97-AF65-F5344CB8AC3E}">
        <p14:creationId xmlns:p14="http://schemas.microsoft.com/office/powerpoint/2010/main" val="3470074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C2682E0-1992-4B3D-93FA-4EF6FB2F583E}" type="datetime1">
              <a:rPr lang="en-US" smtClean="0"/>
              <a:t>10/27/2016</a:t>
            </a:fld>
            <a:endParaRPr lang="en-US"/>
          </a:p>
        </p:txBody>
      </p:sp>
      <p:sp>
        <p:nvSpPr>
          <p:cNvPr id="5" name="Footer Placeholder 4"/>
          <p:cNvSpPr>
            <a:spLocks noGrp="1"/>
          </p:cNvSpPr>
          <p:nvPr>
            <p:ph type="ftr" sz="quarter" idx="11"/>
          </p:nvPr>
        </p:nvSpPr>
        <p:spPr/>
        <p:txBody>
          <a:bodyPr/>
          <a:lstStyle/>
          <a:p>
            <a:r>
              <a:rPr lang="en-US"/>
              <a:t>Carnegie Museum of Art 2016 Digital Provenance Symposium @edgartdata</a:t>
            </a:r>
          </a:p>
        </p:txBody>
      </p:sp>
      <p:sp>
        <p:nvSpPr>
          <p:cNvPr id="6" name="Slide Number Placeholder 5"/>
          <p:cNvSpPr>
            <a:spLocks noGrp="1"/>
          </p:cNvSpPr>
          <p:nvPr>
            <p:ph type="sldNum" sz="quarter" idx="12"/>
          </p:nvPr>
        </p:nvSpPr>
        <p:spPr/>
        <p:txBody>
          <a:bodyPr/>
          <a:lstStyle/>
          <a:p>
            <a:fld id="{40FC655E-DEF1-46C7-84FB-FDB01B4731A3}" type="slidenum">
              <a:rPr lang="en-US" smtClean="0"/>
              <a:t>‹#›</a:t>
            </a:fld>
            <a:endParaRPr lang="en-US"/>
          </a:p>
        </p:txBody>
      </p:sp>
    </p:spTree>
    <p:extLst>
      <p:ext uri="{BB962C8B-B14F-4D97-AF65-F5344CB8AC3E}">
        <p14:creationId xmlns:p14="http://schemas.microsoft.com/office/powerpoint/2010/main" val="2102611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C3CB6FC-FC79-426A-875A-D90983BA6A49}" type="datetime1">
              <a:rPr lang="en-US" smtClean="0"/>
              <a:t>10/27/2016</a:t>
            </a:fld>
            <a:endParaRPr lang="en-US"/>
          </a:p>
        </p:txBody>
      </p:sp>
      <p:sp>
        <p:nvSpPr>
          <p:cNvPr id="5" name="Footer Placeholder 4"/>
          <p:cNvSpPr>
            <a:spLocks noGrp="1"/>
          </p:cNvSpPr>
          <p:nvPr>
            <p:ph type="ftr" sz="quarter" idx="11"/>
          </p:nvPr>
        </p:nvSpPr>
        <p:spPr/>
        <p:txBody>
          <a:bodyPr/>
          <a:lstStyle/>
          <a:p>
            <a:r>
              <a:rPr lang="en-US"/>
              <a:t>Carnegie Museum of Art 2016 Digital Provenance Symposium @edgartdata</a:t>
            </a:r>
          </a:p>
        </p:txBody>
      </p:sp>
      <p:sp>
        <p:nvSpPr>
          <p:cNvPr id="6" name="Slide Number Placeholder 5"/>
          <p:cNvSpPr>
            <a:spLocks noGrp="1"/>
          </p:cNvSpPr>
          <p:nvPr>
            <p:ph type="sldNum" sz="quarter" idx="12"/>
          </p:nvPr>
        </p:nvSpPr>
        <p:spPr/>
        <p:txBody>
          <a:bodyPr/>
          <a:lstStyle/>
          <a:p>
            <a:fld id="{40FC655E-DEF1-46C7-84FB-FDB01B4731A3}" type="slidenum">
              <a:rPr lang="en-US" smtClean="0"/>
              <a:t>‹#›</a:t>
            </a:fld>
            <a:endParaRPr lang="en-US"/>
          </a:p>
        </p:txBody>
      </p:sp>
    </p:spTree>
    <p:extLst>
      <p:ext uri="{BB962C8B-B14F-4D97-AF65-F5344CB8AC3E}">
        <p14:creationId xmlns:p14="http://schemas.microsoft.com/office/powerpoint/2010/main" val="36388159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A4800F-A292-4742-9E2E-B52569FDCF94}" type="datetime1">
              <a:rPr lang="en-US" smtClean="0"/>
              <a:t>10/27/2016</a:t>
            </a:fld>
            <a:endParaRPr lang="en-US"/>
          </a:p>
        </p:txBody>
      </p:sp>
      <p:sp>
        <p:nvSpPr>
          <p:cNvPr id="6" name="Footer Placeholder 5"/>
          <p:cNvSpPr>
            <a:spLocks noGrp="1"/>
          </p:cNvSpPr>
          <p:nvPr>
            <p:ph type="ftr" sz="quarter" idx="11"/>
          </p:nvPr>
        </p:nvSpPr>
        <p:spPr/>
        <p:txBody>
          <a:bodyPr/>
          <a:lstStyle/>
          <a:p>
            <a:r>
              <a:rPr lang="en-US"/>
              <a:t>Carnegie Museum of Art 2016 Digital Provenance Symposium @edgartdata</a:t>
            </a:r>
          </a:p>
        </p:txBody>
      </p:sp>
      <p:sp>
        <p:nvSpPr>
          <p:cNvPr id="7" name="Slide Number Placeholder 6"/>
          <p:cNvSpPr>
            <a:spLocks noGrp="1"/>
          </p:cNvSpPr>
          <p:nvPr>
            <p:ph type="sldNum" sz="quarter" idx="12"/>
          </p:nvPr>
        </p:nvSpPr>
        <p:spPr/>
        <p:txBody>
          <a:bodyPr/>
          <a:lstStyle/>
          <a:p>
            <a:fld id="{40FC655E-DEF1-46C7-84FB-FDB01B4731A3}" type="slidenum">
              <a:rPr lang="en-US" smtClean="0"/>
              <a:t>‹#›</a:t>
            </a:fld>
            <a:endParaRPr lang="en-US"/>
          </a:p>
        </p:txBody>
      </p:sp>
    </p:spTree>
    <p:extLst>
      <p:ext uri="{BB962C8B-B14F-4D97-AF65-F5344CB8AC3E}">
        <p14:creationId xmlns:p14="http://schemas.microsoft.com/office/powerpoint/2010/main" val="23821320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0ACB320-DB7C-4B83-9558-13675EDAC408}" type="datetime1">
              <a:rPr lang="en-US" smtClean="0"/>
              <a:t>10/27/2016</a:t>
            </a:fld>
            <a:endParaRPr lang="en-US"/>
          </a:p>
        </p:txBody>
      </p:sp>
      <p:sp>
        <p:nvSpPr>
          <p:cNvPr id="8" name="Footer Placeholder 7"/>
          <p:cNvSpPr>
            <a:spLocks noGrp="1"/>
          </p:cNvSpPr>
          <p:nvPr>
            <p:ph type="ftr" sz="quarter" idx="11"/>
          </p:nvPr>
        </p:nvSpPr>
        <p:spPr/>
        <p:txBody>
          <a:bodyPr/>
          <a:lstStyle/>
          <a:p>
            <a:r>
              <a:rPr lang="en-US"/>
              <a:t>Carnegie Museum of Art 2016 Digital Provenance Symposium @edgartdata</a:t>
            </a:r>
          </a:p>
        </p:txBody>
      </p:sp>
      <p:sp>
        <p:nvSpPr>
          <p:cNvPr id="9" name="Slide Number Placeholder 8"/>
          <p:cNvSpPr>
            <a:spLocks noGrp="1"/>
          </p:cNvSpPr>
          <p:nvPr>
            <p:ph type="sldNum" sz="quarter" idx="12"/>
          </p:nvPr>
        </p:nvSpPr>
        <p:spPr/>
        <p:txBody>
          <a:bodyPr/>
          <a:lstStyle/>
          <a:p>
            <a:fld id="{40FC655E-DEF1-46C7-84FB-FDB01B4731A3}" type="slidenum">
              <a:rPr lang="en-US" smtClean="0"/>
              <a:t>‹#›</a:t>
            </a:fld>
            <a:endParaRPr lang="en-US"/>
          </a:p>
        </p:txBody>
      </p:sp>
    </p:spTree>
    <p:extLst>
      <p:ext uri="{BB962C8B-B14F-4D97-AF65-F5344CB8AC3E}">
        <p14:creationId xmlns:p14="http://schemas.microsoft.com/office/powerpoint/2010/main" val="38583053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344F94B-D814-478B-B0F6-E483BC2518CC}" type="datetime1">
              <a:rPr lang="en-US" smtClean="0"/>
              <a:t>10/27/2016</a:t>
            </a:fld>
            <a:endParaRPr lang="en-US"/>
          </a:p>
        </p:txBody>
      </p:sp>
      <p:sp>
        <p:nvSpPr>
          <p:cNvPr id="4" name="Footer Placeholder 3"/>
          <p:cNvSpPr>
            <a:spLocks noGrp="1"/>
          </p:cNvSpPr>
          <p:nvPr>
            <p:ph type="ftr" sz="quarter" idx="11"/>
          </p:nvPr>
        </p:nvSpPr>
        <p:spPr/>
        <p:txBody>
          <a:bodyPr/>
          <a:lstStyle/>
          <a:p>
            <a:r>
              <a:rPr lang="en-US"/>
              <a:t>Carnegie Museum of Art 2016 Digital Provenance Symposium @edgartdata</a:t>
            </a:r>
          </a:p>
        </p:txBody>
      </p:sp>
      <p:sp>
        <p:nvSpPr>
          <p:cNvPr id="5" name="Slide Number Placeholder 4"/>
          <p:cNvSpPr>
            <a:spLocks noGrp="1"/>
          </p:cNvSpPr>
          <p:nvPr>
            <p:ph type="sldNum" sz="quarter" idx="12"/>
          </p:nvPr>
        </p:nvSpPr>
        <p:spPr/>
        <p:txBody>
          <a:bodyPr/>
          <a:lstStyle/>
          <a:p>
            <a:fld id="{40FC655E-DEF1-46C7-84FB-FDB01B4731A3}" type="slidenum">
              <a:rPr lang="en-US" smtClean="0"/>
              <a:t>‹#›</a:t>
            </a:fld>
            <a:endParaRPr lang="en-US"/>
          </a:p>
        </p:txBody>
      </p:sp>
    </p:spTree>
    <p:extLst>
      <p:ext uri="{BB962C8B-B14F-4D97-AF65-F5344CB8AC3E}">
        <p14:creationId xmlns:p14="http://schemas.microsoft.com/office/powerpoint/2010/main" val="5400519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7F5736-24A0-45C2-ACAA-86F904384563}" type="datetime1">
              <a:rPr lang="en-US" smtClean="0"/>
              <a:t>10/27/2016</a:t>
            </a:fld>
            <a:endParaRPr lang="en-US"/>
          </a:p>
        </p:txBody>
      </p:sp>
      <p:sp>
        <p:nvSpPr>
          <p:cNvPr id="3" name="Footer Placeholder 2"/>
          <p:cNvSpPr>
            <a:spLocks noGrp="1"/>
          </p:cNvSpPr>
          <p:nvPr>
            <p:ph type="ftr" sz="quarter" idx="11"/>
          </p:nvPr>
        </p:nvSpPr>
        <p:spPr/>
        <p:txBody>
          <a:bodyPr/>
          <a:lstStyle/>
          <a:p>
            <a:r>
              <a:rPr lang="en-US"/>
              <a:t>Carnegie Museum of Art 2016 Digital Provenance Symposium @edgartdata</a:t>
            </a:r>
          </a:p>
        </p:txBody>
      </p:sp>
      <p:sp>
        <p:nvSpPr>
          <p:cNvPr id="4" name="Slide Number Placeholder 3"/>
          <p:cNvSpPr>
            <a:spLocks noGrp="1"/>
          </p:cNvSpPr>
          <p:nvPr>
            <p:ph type="sldNum" sz="quarter" idx="12"/>
          </p:nvPr>
        </p:nvSpPr>
        <p:spPr/>
        <p:txBody>
          <a:bodyPr/>
          <a:lstStyle/>
          <a:p>
            <a:fld id="{40FC655E-DEF1-46C7-84FB-FDB01B4731A3}" type="slidenum">
              <a:rPr lang="en-US" smtClean="0"/>
              <a:t>‹#›</a:t>
            </a:fld>
            <a:endParaRPr lang="en-US"/>
          </a:p>
        </p:txBody>
      </p:sp>
    </p:spTree>
    <p:extLst>
      <p:ext uri="{BB962C8B-B14F-4D97-AF65-F5344CB8AC3E}">
        <p14:creationId xmlns:p14="http://schemas.microsoft.com/office/powerpoint/2010/main" val="3960370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1322926-885B-4C12-8C5E-D817E06AC221}" type="datetime1">
              <a:rPr lang="en-US" smtClean="0"/>
              <a:t>10/27/2016</a:t>
            </a:fld>
            <a:endParaRPr lang="en-US"/>
          </a:p>
        </p:txBody>
      </p:sp>
      <p:sp>
        <p:nvSpPr>
          <p:cNvPr id="6" name="Footer Placeholder 5"/>
          <p:cNvSpPr>
            <a:spLocks noGrp="1"/>
          </p:cNvSpPr>
          <p:nvPr>
            <p:ph type="ftr" sz="quarter" idx="11"/>
          </p:nvPr>
        </p:nvSpPr>
        <p:spPr/>
        <p:txBody>
          <a:bodyPr/>
          <a:lstStyle/>
          <a:p>
            <a:r>
              <a:rPr lang="en-US"/>
              <a:t>Carnegie Museum of Art 2016 Digital Provenance Symposium @edgartdata</a:t>
            </a:r>
          </a:p>
        </p:txBody>
      </p:sp>
      <p:sp>
        <p:nvSpPr>
          <p:cNvPr id="7" name="Slide Number Placeholder 6"/>
          <p:cNvSpPr>
            <a:spLocks noGrp="1"/>
          </p:cNvSpPr>
          <p:nvPr>
            <p:ph type="sldNum" sz="quarter" idx="12"/>
          </p:nvPr>
        </p:nvSpPr>
        <p:spPr/>
        <p:txBody>
          <a:bodyPr/>
          <a:lstStyle/>
          <a:p>
            <a:fld id="{40FC655E-DEF1-46C7-84FB-FDB01B4731A3}" type="slidenum">
              <a:rPr lang="en-US" smtClean="0"/>
              <a:t>‹#›</a:t>
            </a:fld>
            <a:endParaRPr lang="en-US"/>
          </a:p>
        </p:txBody>
      </p:sp>
    </p:spTree>
    <p:extLst>
      <p:ext uri="{BB962C8B-B14F-4D97-AF65-F5344CB8AC3E}">
        <p14:creationId xmlns:p14="http://schemas.microsoft.com/office/powerpoint/2010/main" val="42282756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ACABC8F-EA4B-4F8A-B263-9C5969C1A5AC}" type="datetime1">
              <a:rPr lang="en-US" smtClean="0"/>
              <a:t>10/27/2016</a:t>
            </a:fld>
            <a:endParaRPr lang="en-US"/>
          </a:p>
        </p:txBody>
      </p:sp>
      <p:sp>
        <p:nvSpPr>
          <p:cNvPr id="6" name="Footer Placeholder 5"/>
          <p:cNvSpPr>
            <a:spLocks noGrp="1"/>
          </p:cNvSpPr>
          <p:nvPr>
            <p:ph type="ftr" sz="quarter" idx="11"/>
          </p:nvPr>
        </p:nvSpPr>
        <p:spPr/>
        <p:txBody>
          <a:bodyPr/>
          <a:lstStyle/>
          <a:p>
            <a:r>
              <a:rPr lang="en-US"/>
              <a:t>Carnegie Museum of Art 2016 Digital Provenance Symposium @edgartdata</a:t>
            </a:r>
          </a:p>
        </p:txBody>
      </p:sp>
      <p:sp>
        <p:nvSpPr>
          <p:cNvPr id="7" name="Slide Number Placeholder 6"/>
          <p:cNvSpPr>
            <a:spLocks noGrp="1"/>
          </p:cNvSpPr>
          <p:nvPr>
            <p:ph type="sldNum" sz="quarter" idx="12"/>
          </p:nvPr>
        </p:nvSpPr>
        <p:spPr/>
        <p:txBody>
          <a:bodyPr/>
          <a:lstStyle/>
          <a:p>
            <a:fld id="{40FC655E-DEF1-46C7-84FB-FDB01B4731A3}" type="slidenum">
              <a:rPr lang="en-US" smtClean="0"/>
              <a:t>‹#›</a:t>
            </a:fld>
            <a:endParaRPr lang="en-US"/>
          </a:p>
        </p:txBody>
      </p:sp>
    </p:spTree>
    <p:extLst>
      <p:ext uri="{BB962C8B-B14F-4D97-AF65-F5344CB8AC3E}">
        <p14:creationId xmlns:p14="http://schemas.microsoft.com/office/powerpoint/2010/main" val="21340025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FC77C0-82AE-43DB-BD17-E7F9D33829FE}" type="datetime1">
              <a:rPr lang="en-US" smtClean="0"/>
              <a:t>10/27/2016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Carnegie Museum of Art 2016 Digital Provenance Symposium @edgartdata</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FC655E-DEF1-46C7-84FB-FDB01B4731A3}" type="slidenum">
              <a:rPr lang="en-US" smtClean="0"/>
              <a:t>‹#›</a:t>
            </a:fld>
            <a:endParaRPr lang="en-US"/>
          </a:p>
        </p:txBody>
      </p:sp>
    </p:spTree>
    <p:extLst>
      <p:ext uri="{BB962C8B-B14F-4D97-AF65-F5344CB8AC3E}">
        <p14:creationId xmlns:p14="http://schemas.microsoft.com/office/powerpoint/2010/main" val="10220021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hyperlink" Target="http://collections.britishart.yale.edu/vufind/Record/1669409"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hyperlink" Target="http://collections.britishart.yale.edu/vufind/Record/1666381"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collections.britishart.yale.edu/vufind/Record/1669234"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iiif.io/" TargetMode="External"/><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hyperlink" Target="http://hdl.handle.net/10020/2012m54b8" TargetMode="External"/><Relationship Id="rId5" Type="http://schemas.openxmlformats.org/officeDocument/2006/relationships/image" Target="../media/image6.png"/><Relationship Id="rId4" Type="http://schemas.openxmlformats.org/officeDocument/2006/relationships/hyperlink" Target="http://collections.britishart.yale.edu/vufind/Record/1667168"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8.jpeg"/><Relationship Id="rId4" Type="http://schemas.openxmlformats.org/officeDocument/2006/relationships/hyperlink" Target="http://collections.britishart.yale.edu/vufind/Record/1669240"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hyperlink" Target="http://collections.britishart.yale.edu/vufind/Record/1669251" TargetMode="Externa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ormAutofit fontScale="90000"/>
          </a:bodyPr>
          <a:lstStyle/>
          <a:p>
            <a:pPr algn="ctr"/>
            <a:r>
              <a:rPr lang="en-US" b="1" dirty="0"/>
              <a:t>Zebras, department stores, and washing machines: connecting the dots of provenance </a:t>
            </a:r>
            <a:br>
              <a:rPr lang="en-US" b="1" dirty="0"/>
            </a:br>
            <a:r>
              <a:rPr lang="en-US" b="1" dirty="0"/>
              <a:t>in the age of digital technology</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683861" y="2007668"/>
            <a:ext cx="3155915" cy="4351338"/>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0333" y="2663827"/>
            <a:ext cx="4062037" cy="2767263"/>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9973" y="2663827"/>
            <a:ext cx="3470375" cy="2767263"/>
          </a:xfrm>
          <a:prstGeom prst="rect">
            <a:avLst/>
          </a:prstGeom>
        </p:spPr>
      </p:pic>
      <p:sp>
        <p:nvSpPr>
          <p:cNvPr id="3" name="Footer Placeholder 2"/>
          <p:cNvSpPr>
            <a:spLocks noGrp="1"/>
          </p:cNvSpPr>
          <p:nvPr>
            <p:ph type="ftr" sz="quarter" idx="11"/>
          </p:nvPr>
        </p:nvSpPr>
        <p:spPr/>
        <p:txBody>
          <a:bodyPr/>
          <a:lstStyle/>
          <a:p>
            <a:r>
              <a:rPr lang="en-US"/>
              <a:t>Carnegie Museum of Art 2016 Digital Provenance Symposium @edgartdata</a:t>
            </a:r>
          </a:p>
        </p:txBody>
      </p:sp>
    </p:spTree>
    <p:extLst>
      <p:ext uri="{BB962C8B-B14F-4D97-AF65-F5344CB8AC3E}">
        <p14:creationId xmlns:p14="http://schemas.microsoft.com/office/powerpoint/2010/main" val="13040411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1728" y="418"/>
            <a:ext cx="3932237" cy="721895"/>
          </a:xfrm>
        </p:spPr>
        <p:txBody>
          <a:bodyPr/>
          <a:lstStyle/>
          <a:p>
            <a:r>
              <a:rPr lang="en-US" b="1" dirty="0"/>
              <a:t>Paul Mellon Collection</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855368" y="484256"/>
            <a:ext cx="6144126" cy="4115284"/>
          </a:xfrm>
        </p:spPr>
      </p:pic>
      <p:sp>
        <p:nvSpPr>
          <p:cNvPr id="4" name="Text Placeholder 3"/>
          <p:cNvSpPr>
            <a:spLocks noGrp="1"/>
          </p:cNvSpPr>
          <p:nvPr>
            <p:ph type="body" sz="half" idx="2"/>
          </p:nvPr>
        </p:nvSpPr>
        <p:spPr>
          <a:xfrm>
            <a:off x="192506" y="722313"/>
            <a:ext cx="5582652" cy="5870575"/>
          </a:xfrm>
        </p:spPr>
        <p:txBody>
          <a:bodyPr>
            <a:noAutofit/>
          </a:bodyPr>
          <a:lstStyle/>
          <a:p>
            <a:r>
              <a:rPr lang="en-US" sz="2400" b="1" dirty="0"/>
              <a:t>1936</a:t>
            </a:r>
            <a:r>
              <a:rPr lang="en-US" sz="2400" dirty="0"/>
              <a:t>: acquisition of George Stubbs’ </a:t>
            </a:r>
            <a:r>
              <a:rPr lang="en-US" sz="2400" i="1" dirty="0"/>
              <a:t>Pumpkin with a Stable-lad </a:t>
            </a:r>
          </a:p>
          <a:p>
            <a:r>
              <a:rPr lang="en-US" sz="2400" b="1" dirty="0"/>
              <a:t>1959</a:t>
            </a:r>
            <a:r>
              <a:rPr lang="en-US" sz="2400" dirty="0"/>
              <a:t>: meeting with Basil Taylor, Librarian at the Royal College of Art; acquisition of George </a:t>
            </a:r>
            <a:r>
              <a:rPr lang="en-US" sz="2400" dirty="0" err="1"/>
              <a:t>Stubb’s</a:t>
            </a:r>
            <a:r>
              <a:rPr lang="en-US" sz="2400" dirty="0"/>
              <a:t> </a:t>
            </a:r>
            <a:r>
              <a:rPr lang="en-US" sz="2400" i="1" dirty="0"/>
              <a:t>Zebra</a:t>
            </a:r>
          </a:p>
          <a:p>
            <a:r>
              <a:rPr lang="en-US" sz="2400" b="1" dirty="0"/>
              <a:t>1963</a:t>
            </a:r>
            <a:r>
              <a:rPr lang="en-US" sz="2400" b="1" i="1" dirty="0"/>
              <a:t>-</a:t>
            </a:r>
            <a:r>
              <a:rPr lang="en-US" sz="2400" b="1" dirty="0"/>
              <a:t>65</a:t>
            </a:r>
            <a:r>
              <a:rPr lang="en-US" sz="2400" i="1" dirty="0"/>
              <a:t>: Painting in England, 1700-1850, Collection of Mr. &amp; Mrs. Paul Mellon</a:t>
            </a:r>
            <a:r>
              <a:rPr lang="en-US" sz="2400" dirty="0"/>
              <a:t> at the VMFA &amp; RA, London</a:t>
            </a:r>
          </a:p>
          <a:p>
            <a:r>
              <a:rPr lang="en-US" sz="2400" b="1" dirty="0"/>
              <a:t>1966</a:t>
            </a:r>
            <a:r>
              <a:rPr lang="en-US" sz="2400" dirty="0"/>
              <a:t>: announces his gift to Yale University</a:t>
            </a:r>
          </a:p>
          <a:p>
            <a:r>
              <a:rPr lang="en-US" sz="2400" b="1" dirty="0"/>
              <a:t>1968</a:t>
            </a:r>
            <a:r>
              <a:rPr lang="en-US" sz="2400" dirty="0"/>
              <a:t>: John Baskett becomes  his advisor</a:t>
            </a:r>
          </a:p>
          <a:p>
            <a:r>
              <a:rPr lang="en-US" sz="2400" b="1" dirty="0"/>
              <a:t>1977</a:t>
            </a:r>
            <a:r>
              <a:rPr lang="en-US" sz="2400" dirty="0"/>
              <a:t>: YCBA opens; PM buys Turner’s </a:t>
            </a:r>
            <a:r>
              <a:rPr lang="en-US" sz="2400" i="1" dirty="0"/>
              <a:t> Staffa</a:t>
            </a:r>
          </a:p>
          <a:p>
            <a:r>
              <a:rPr lang="en-US" sz="2400" b="1" dirty="0"/>
              <a:t>1981</a:t>
            </a:r>
            <a:r>
              <a:rPr lang="en-US" sz="2400" dirty="0"/>
              <a:t>: second bequest to YCBA (730 paintings)</a:t>
            </a:r>
          </a:p>
          <a:p>
            <a:endParaRPr lang="en-US" sz="2400" dirty="0"/>
          </a:p>
          <a:p>
            <a:endParaRPr lang="en-US" sz="2400" dirty="0"/>
          </a:p>
          <a:p>
            <a:endParaRPr lang="en-US" sz="2400" dirty="0"/>
          </a:p>
          <a:p>
            <a:endParaRPr lang="en-US" sz="2400" dirty="0"/>
          </a:p>
        </p:txBody>
      </p:sp>
      <p:sp>
        <p:nvSpPr>
          <p:cNvPr id="5" name="Footer Placeholder 4"/>
          <p:cNvSpPr>
            <a:spLocks noGrp="1"/>
          </p:cNvSpPr>
          <p:nvPr>
            <p:ph type="ftr" sz="quarter" idx="11"/>
          </p:nvPr>
        </p:nvSpPr>
        <p:spPr>
          <a:xfrm>
            <a:off x="2514601" y="6678295"/>
            <a:ext cx="7190874" cy="128587"/>
          </a:xfrm>
        </p:spPr>
        <p:txBody>
          <a:bodyPr/>
          <a:lstStyle/>
          <a:p>
            <a:r>
              <a:rPr lang="en-US" dirty="0"/>
              <a:t>Carnegie Museum of Art 2016 Digital Provenance Symposium @</a:t>
            </a:r>
            <a:r>
              <a:rPr lang="en-US" dirty="0" err="1"/>
              <a:t>edgartdata</a:t>
            </a:r>
            <a:endParaRPr lang="en-US" dirty="0"/>
          </a:p>
        </p:txBody>
      </p:sp>
      <p:sp>
        <p:nvSpPr>
          <p:cNvPr id="10" name="Rectangle 9"/>
          <p:cNvSpPr/>
          <p:nvPr/>
        </p:nvSpPr>
        <p:spPr>
          <a:xfrm>
            <a:off x="5919536" y="4764051"/>
            <a:ext cx="6144126" cy="1200329"/>
          </a:xfrm>
          <a:prstGeom prst="rect">
            <a:avLst/>
          </a:prstGeom>
        </p:spPr>
        <p:txBody>
          <a:bodyPr wrap="square">
            <a:spAutoFit/>
          </a:bodyPr>
          <a:lstStyle/>
          <a:p>
            <a:r>
              <a:rPr lang="en-US" dirty="0"/>
              <a:t>John Constable, 1776–1837, British, Extensive Landscape with Grey Clouds, ca. 1821, Oil on paper on panel, Yale Center for British Art, Paul Mellon Collection, B1981.25.3, </a:t>
            </a:r>
            <a:r>
              <a:rPr lang="en-US" dirty="0">
                <a:hlinkClick r:id="rId4"/>
              </a:rPr>
              <a:t>http://collections.britishart.yale.edu/vufind/Record/1669409</a:t>
            </a:r>
            <a:r>
              <a:rPr lang="en-US" dirty="0"/>
              <a:t> </a:t>
            </a:r>
          </a:p>
        </p:txBody>
      </p:sp>
    </p:spTree>
    <p:extLst>
      <p:ext uri="{BB962C8B-B14F-4D97-AF65-F5344CB8AC3E}">
        <p14:creationId xmlns:p14="http://schemas.microsoft.com/office/powerpoint/2010/main" val="38370057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1728" y="418"/>
            <a:ext cx="3932237" cy="721895"/>
          </a:xfrm>
        </p:spPr>
        <p:txBody>
          <a:bodyPr/>
          <a:lstStyle/>
          <a:p>
            <a:r>
              <a:rPr lang="en-US" b="1" dirty="0"/>
              <a:t>Paul Mellon Collection</a:t>
            </a:r>
          </a:p>
        </p:txBody>
      </p:sp>
      <p:sp>
        <p:nvSpPr>
          <p:cNvPr id="3" name="Content Placeholder 2"/>
          <p:cNvSpPr>
            <a:spLocks noGrp="1"/>
          </p:cNvSpPr>
          <p:nvPr>
            <p:ph idx="1"/>
          </p:nvPr>
        </p:nvSpPr>
        <p:spPr>
          <a:xfrm>
            <a:off x="5775158" y="987425"/>
            <a:ext cx="5580230" cy="4873625"/>
          </a:xfrm>
        </p:spPr>
        <p:txBody>
          <a:bodyPr>
            <a:normAutofit/>
          </a:bodyPr>
          <a:lstStyle/>
          <a:p>
            <a:endParaRPr lang="en-US" dirty="0"/>
          </a:p>
        </p:txBody>
      </p:sp>
      <p:sp>
        <p:nvSpPr>
          <p:cNvPr id="4" name="Text Placeholder 3"/>
          <p:cNvSpPr>
            <a:spLocks noGrp="1"/>
          </p:cNvSpPr>
          <p:nvPr>
            <p:ph type="body" sz="half" idx="2"/>
          </p:nvPr>
        </p:nvSpPr>
        <p:spPr>
          <a:xfrm>
            <a:off x="192506" y="722313"/>
            <a:ext cx="5582652" cy="5870575"/>
          </a:xfrm>
        </p:spPr>
        <p:txBody>
          <a:bodyPr>
            <a:noAutofit/>
          </a:bodyPr>
          <a:lstStyle/>
          <a:p>
            <a:r>
              <a:rPr lang="en-US" sz="2400" b="1" dirty="0"/>
              <a:t>1936</a:t>
            </a:r>
            <a:r>
              <a:rPr lang="en-US" sz="2400" dirty="0"/>
              <a:t>: acquisition of George Stubbs’ </a:t>
            </a:r>
            <a:r>
              <a:rPr lang="en-US" sz="2400" i="1" dirty="0"/>
              <a:t>Pumpkin with a Stable-lad </a:t>
            </a:r>
          </a:p>
          <a:p>
            <a:r>
              <a:rPr lang="en-US" sz="2400" b="1" dirty="0"/>
              <a:t>1959</a:t>
            </a:r>
            <a:r>
              <a:rPr lang="en-US" sz="2400" dirty="0"/>
              <a:t>: meeting with Basil Taylor, Librarian at the Royal College of Art; acquisition of George </a:t>
            </a:r>
            <a:r>
              <a:rPr lang="en-US" sz="2400" dirty="0" err="1"/>
              <a:t>Stubb’s</a:t>
            </a:r>
            <a:r>
              <a:rPr lang="en-US" sz="2400" dirty="0"/>
              <a:t> </a:t>
            </a:r>
            <a:r>
              <a:rPr lang="en-US" sz="2400" i="1" dirty="0"/>
              <a:t>Zebra</a:t>
            </a:r>
          </a:p>
          <a:p>
            <a:r>
              <a:rPr lang="en-US" sz="2400" b="1" dirty="0"/>
              <a:t>1963</a:t>
            </a:r>
            <a:r>
              <a:rPr lang="en-US" sz="2400" b="1" i="1" dirty="0"/>
              <a:t>-</a:t>
            </a:r>
            <a:r>
              <a:rPr lang="en-US" sz="2400" b="1" dirty="0"/>
              <a:t>65</a:t>
            </a:r>
            <a:r>
              <a:rPr lang="en-US" sz="2400" i="1" dirty="0"/>
              <a:t>: Painting in England, 1700-1850, Collection of Mr. &amp; Mrs. Paul Mellon</a:t>
            </a:r>
            <a:r>
              <a:rPr lang="en-US" sz="2400" dirty="0"/>
              <a:t> at the VMFA &amp; RA, London</a:t>
            </a:r>
          </a:p>
          <a:p>
            <a:r>
              <a:rPr lang="en-US" sz="2400" b="1" dirty="0"/>
              <a:t>1966</a:t>
            </a:r>
            <a:r>
              <a:rPr lang="en-US" sz="2400" dirty="0"/>
              <a:t>: announces his gift to Yale University</a:t>
            </a:r>
          </a:p>
          <a:p>
            <a:r>
              <a:rPr lang="en-US" sz="2400" b="1" dirty="0"/>
              <a:t>1968</a:t>
            </a:r>
            <a:r>
              <a:rPr lang="en-US" sz="2400" dirty="0"/>
              <a:t>: John Baskett becomes  his advisor</a:t>
            </a:r>
          </a:p>
          <a:p>
            <a:r>
              <a:rPr lang="en-US" sz="2400" b="1" dirty="0"/>
              <a:t>1977</a:t>
            </a:r>
            <a:r>
              <a:rPr lang="en-US" sz="2400" dirty="0"/>
              <a:t>: YCBA opens; PM buys Turner’s </a:t>
            </a:r>
            <a:r>
              <a:rPr lang="en-US" sz="2400" i="1" dirty="0"/>
              <a:t> Staffa</a:t>
            </a:r>
          </a:p>
          <a:p>
            <a:r>
              <a:rPr lang="en-US" sz="2400" b="1" dirty="0"/>
              <a:t>1981</a:t>
            </a:r>
            <a:r>
              <a:rPr lang="en-US" sz="2400" dirty="0"/>
              <a:t>: second bequest to YCBA</a:t>
            </a:r>
          </a:p>
          <a:p>
            <a:r>
              <a:rPr lang="en-US" sz="2400" b="1" dirty="0"/>
              <a:t>1990</a:t>
            </a:r>
            <a:r>
              <a:rPr lang="en-US" sz="2400" dirty="0"/>
              <a:t>: last purchase: </a:t>
            </a:r>
            <a:r>
              <a:rPr lang="en-US" sz="2400" dirty="0" err="1"/>
              <a:t>Roubiliac’s</a:t>
            </a:r>
            <a:r>
              <a:rPr lang="en-US" sz="2400" dirty="0"/>
              <a:t> bust of </a:t>
            </a:r>
            <a:r>
              <a:rPr lang="en-US" sz="2400" i="1" dirty="0"/>
              <a:t>Alexander Pope </a:t>
            </a:r>
            <a:r>
              <a:rPr lang="en-US" sz="2400" dirty="0"/>
              <a:t>through John Baskett in memory of Basil Taylor </a:t>
            </a:r>
          </a:p>
          <a:p>
            <a:endParaRPr lang="en-US" sz="2400" dirty="0"/>
          </a:p>
          <a:p>
            <a:endParaRPr lang="en-US" sz="2400" dirty="0"/>
          </a:p>
          <a:p>
            <a:endParaRPr lang="en-US" sz="2400" dirty="0"/>
          </a:p>
          <a:p>
            <a:endParaRPr lang="en-US" sz="2400" dirty="0"/>
          </a:p>
        </p:txBody>
      </p:sp>
      <p:pic>
        <p:nvPicPr>
          <p:cNvPr id="5" name="Picture 2" descr="Paul Mellon with marble portrait bust of Thomas, 1st Baron Dartrey, ca. 1770, by Joseph Wilton, photo by William B. Carter, Yale Department of Public Inform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0036" y="135272"/>
            <a:ext cx="5313688" cy="523554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775158" y="5454388"/>
            <a:ext cx="6079958" cy="1323439"/>
          </a:xfrm>
          <a:prstGeom prst="rect">
            <a:avLst/>
          </a:prstGeom>
          <a:noFill/>
        </p:spPr>
        <p:txBody>
          <a:bodyPr wrap="square" rtlCol="0">
            <a:spAutoFit/>
          </a:bodyPr>
          <a:lstStyle/>
          <a:p>
            <a:pPr algn="ctr"/>
            <a:r>
              <a:rPr lang="en-US" sz="1600" dirty="0"/>
              <a:t>Paul Mellon (1907-1999) and </a:t>
            </a:r>
            <a:r>
              <a:rPr lang="en-US" sz="1600" i="1" dirty="0"/>
              <a:t>Thomas Dawson, first Baron </a:t>
            </a:r>
            <a:r>
              <a:rPr lang="en-US" sz="1600" i="1" dirty="0" err="1"/>
              <a:t>Dartrey</a:t>
            </a:r>
            <a:r>
              <a:rPr lang="en-US" sz="1600" i="1" dirty="0"/>
              <a:t> (Later first Viscount Cremorne)</a:t>
            </a:r>
            <a:r>
              <a:rPr lang="en-US" sz="1600" dirty="0"/>
              <a:t>. Bust by Joseph Wilton RA, 1722–1803, British, ca. 1770, Carrara marble on an original oval </a:t>
            </a:r>
            <a:r>
              <a:rPr lang="en-US" sz="1600" dirty="0" err="1"/>
              <a:t>socle</a:t>
            </a:r>
            <a:r>
              <a:rPr lang="en-US" sz="1600" dirty="0"/>
              <a:t>, Yale Center for British Art, Paul Mellon Collection, B1977.14.33, </a:t>
            </a:r>
            <a:r>
              <a:rPr lang="en-US" sz="1600" dirty="0">
                <a:hlinkClick r:id="rId4"/>
              </a:rPr>
              <a:t>http://collections.britishart.yale.edu/vufind/Record/1666381</a:t>
            </a:r>
            <a:r>
              <a:rPr lang="en-US" sz="1600" dirty="0"/>
              <a:t> </a:t>
            </a:r>
          </a:p>
        </p:txBody>
      </p:sp>
    </p:spTree>
    <p:extLst>
      <p:ext uri="{BB962C8B-B14F-4D97-AF65-F5344CB8AC3E}">
        <p14:creationId xmlns:p14="http://schemas.microsoft.com/office/powerpoint/2010/main" val="36893335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1728" y="418"/>
            <a:ext cx="3932237" cy="721895"/>
          </a:xfrm>
        </p:spPr>
        <p:txBody>
          <a:bodyPr/>
          <a:lstStyle/>
          <a:p>
            <a:r>
              <a:rPr lang="en-US" b="1" dirty="0"/>
              <a:t>Paul Mellon Collection</a:t>
            </a:r>
          </a:p>
        </p:txBody>
      </p:sp>
      <p:sp>
        <p:nvSpPr>
          <p:cNvPr id="3" name="Content Placeholder 2"/>
          <p:cNvSpPr>
            <a:spLocks noGrp="1"/>
          </p:cNvSpPr>
          <p:nvPr>
            <p:ph idx="1"/>
          </p:nvPr>
        </p:nvSpPr>
        <p:spPr>
          <a:xfrm>
            <a:off x="5775158" y="987425"/>
            <a:ext cx="5580230" cy="4873625"/>
          </a:xfrm>
        </p:spPr>
        <p:txBody>
          <a:bodyPr>
            <a:normAutofit/>
          </a:bodyPr>
          <a:lstStyle/>
          <a:p>
            <a:endParaRPr lang="en-US" dirty="0"/>
          </a:p>
        </p:txBody>
      </p:sp>
      <p:sp>
        <p:nvSpPr>
          <p:cNvPr id="4" name="Text Placeholder 3"/>
          <p:cNvSpPr>
            <a:spLocks noGrp="1"/>
          </p:cNvSpPr>
          <p:nvPr>
            <p:ph type="body" sz="half" idx="2"/>
          </p:nvPr>
        </p:nvSpPr>
        <p:spPr>
          <a:xfrm>
            <a:off x="192506" y="722313"/>
            <a:ext cx="5582652" cy="5870575"/>
          </a:xfrm>
        </p:spPr>
        <p:txBody>
          <a:bodyPr>
            <a:noAutofit/>
          </a:bodyPr>
          <a:lstStyle/>
          <a:p>
            <a:r>
              <a:rPr lang="en-US" sz="2400" b="1" dirty="0"/>
              <a:t>1936</a:t>
            </a:r>
            <a:r>
              <a:rPr lang="en-US" sz="2400" dirty="0"/>
              <a:t>: acquisition of George Stubbs’ </a:t>
            </a:r>
            <a:r>
              <a:rPr lang="en-US" sz="2400" i="1" dirty="0"/>
              <a:t>Pumpkin with a Stable-lad </a:t>
            </a:r>
          </a:p>
          <a:p>
            <a:r>
              <a:rPr lang="en-US" sz="2400" b="1" dirty="0"/>
              <a:t>1959</a:t>
            </a:r>
            <a:r>
              <a:rPr lang="en-US" sz="2400" dirty="0"/>
              <a:t>: meeting with Basil Taylor, Librarian at the Royal College of Art; acquisition of George </a:t>
            </a:r>
            <a:r>
              <a:rPr lang="en-US" sz="2400" dirty="0" err="1"/>
              <a:t>Stubb’s</a:t>
            </a:r>
            <a:r>
              <a:rPr lang="en-US" sz="2400" dirty="0"/>
              <a:t> </a:t>
            </a:r>
            <a:r>
              <a:rPr lang="en-US" sz="2400" i="1" dirty="0"/>
              <a:t>Zebra</a:t>
            </a:r>
          </a:p>
          <a:p>
            <a:r>
              <a:rPr lang="en-US" sz="2400" b="1" dirty="0"/>
              <a:t>1963</a:t>
            </a:r>
            <a:r>
              <a:rPr lang="en-US" sz="2400" b="1" i="1" dirty="0"/>
              <a:t>-</a:t>
            </a:r>
            <a:r>
              <a:rPr lang="en-US" sz="2400" b="1" dirty="0"/>
              <a:t>65</a:t>
            </a:r>
            <a:r>
              <a:rPr lang="en-US" sz="2400" i="1" dirty="0"/>
              <a:t>: Painting in England, 1700-1850, Collection of Mr. &amp; Mrs. Paul Mellon</a:t>
            </a:r>
            <a:r>
              <a:rPr lang="en-US" sz="2400" dirty="0"/>
              <a:t> at the VMFA &amp; RA, London</a:t>
            </a:r>
          </a:p>
          <a:p>
            <a:r>
              <a:rPr lang="en-US" sz="2400" b="1" dirty="0"/>
              <a:t>1966</a:t>
            </a:r>
            <a:r>
              <a:rPr lang="en-US" sz="2400" dirty="0"/>
              <a:t>: announces his gift to Yale University</a:t>
            </a:r>
          </a:p>
          <a:p>
            <a:r>
              <a:rPr lang="en-US" sz="2400" b="1" dirty="0"/>
              <a:t>1968</a:t>
            </a:r>
            <a:r>
              <a:rPr lang="en-US" sz="2400" dirty="0"/>
              <a:t>: John Baskett becomes  his advisor</a:t>
            </a:r>
          </a:p>
          <a:p>
            <a:r>
              <a:rPr lang="en-US" sz="2400" b="1" dirty="0"/>
              <a:t>1977</a:t>
            </a:r>
            <a:r>
              <a:rPr lang="en-US" sz="2400" dirty="0"/>
              <a:t>: YCBA opens; PM buys Turner’s </a:t>
            </a:r>
            <a:r>
              <a:rPr lang="en-US" sz="2400" i="1" dirty="0"/>
              <a:t> Staffa</a:t>
            </a:r>
          </a:p>
          <a:p>
            <a:r>
              <a:rPr lang="en-US" sz="2400" b="1" dirty="0"/>
              <a:t>1981</a:t>
            </a:r>
            <a:r>
              <a:rPr lang="en-US" sz="2400" dirty="0"/>
              <a:t>: second bequest to YCBA</a:t>
            </a:r>
          </a:p>
          <a:p>
            <a:r>
              <a:rPr lang="en-US" sz="2400" b="1" dirty="0"/>
              <a:t>1990</a:t>
            </a:r>
            <a:r>
              <a:rPr lang="en-US" sz="2400" dirty="0"/>
              <a:t>: last purchase</a:t>
            </a:r>
          </a:p>
          <a:p>
            <a:r>
              <a:rPr lang="en-US" sz="2400" b="1" dirty="0"/>
              <a:t>1999: </a:t>
            </a:r>
            <a:r>
              <a:rPr lang="en-US" sz="2400" dirty="0"/>
              <a:t>distribution of works from the Brick House</a:t>
            </a:r>
            <a:endParaRPr lang="en-US" sz="2400" b="1" dirty="0"/>
          </a:p>
          <a:p>
            <a:endParaRPr lang="en-US" sz="2400" dirty="0"/>
          </a:p>
          <a:p>
            <a:endParaRPr lang="en-US" sz="2400" dirty="0"/>
          </a:p>
          <a:p>
            <a:endParaRPr lang="en-US" sz="2400" dirty="0"/>
          </a:p>
        </p:txBody>
      </p:sp>
      <p:pic>
        <p:nvPicPr>
          <p:cNvPr id="5" name="Picture 2" descr="Long Gallery, fourth floor, following reinstallation, photograph by Richard Caspo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5158" y="418"/>
            <a:ext cx="6416842" cy="362383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Fourth-floor gallery following reinstallation, photograph by Richard Caspo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70138" y="3699735"/>
            <a:ext cx="4785250" cy="3158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98091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5" name="Title 1"/>
          <p:cNvSpPr txBox="1">
            <a:spLocks/>
          </p:cNvSpPr>
          <p:nvPr/>
        </p:nvSpPr>
        <p:spPr>
          <a:xfrm>
            <a:off x="3296406" y="26133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a:t> </a:t>
            </a:r>
            <a:endParaRPr lang="en-US" sz="4000" dirty="0"/>
          </a:p>
        </p:txBody>
      </p:sp>
      <p:sp>
        <p:nvSpPr>
          <p:cNvPr id="6" name="Rectangle 5"/>
          <p:cNvSpPr/>
          <p:nvPr/>
        </p:nvSpPr>
        <p:spPr>
          <a:xfrm>
            <a:off x="0" y="-2"/>
            <a:ext cx="5261786" cy="6858002"/>
          </a:xfrm>
          <a:prstGeom prst="rect">
            <a:avLst/>
          </a:prstGeom>
          <a:solidFill>
            <a:schemeClr val="bg1">
              <a:lumMod val="65000"/>
            </a:schemeClr>
          </a:soli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4" name="Group 3"/>
          <p:cNvGrpSpPr/>
          <p:nvPr/>
        </p:nvGrpSpPr>
        <p:grpSpPr>
          <a:xfrm>
            <a:off x="730558" y="963738"/>
            <a:ext cx="3800669" cy="4085397"/>
            <a:chOff x="1434911" y="476285"/>
            <a:chExt cx="3800669" cy="4085397"/>
          </a:xfrm>
        </p:grpSpPr>
        <p:sp>
          <p:nvSpPr>
            <p:cNvPr id="10" name="Title 1"/>
            <p:cNvSpPr txBox="1">
              <a:spLocks/>
            </p:cNvSpPr>
            <p:nvPr/>
          </p:nvSpPr>
          <p:spPr>
            <a:xfrm>
              <a:off x="1434911" y="476285"/>
              <a:ext cx="3764803" cy="2509928"/>
            </a:xfrm>
            <a:prstGeom prst="rect">
              <a:avLst/>
            </a:prstGeom>
          </p:spPr>
          <p:txBody>
            <a:bodyPr vert="horz" lIns="91440" tIns="45720" rIns="91440" bIns="45720" rtlCol="0" anchor="ctr">
              <a:normAutofit fontScale="6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YCBA’s Implementation </a:t>
              </a:r>
              <a:br>
                <a:rPr lang="en-US" dirty="0"/>
              </a:br>
              <a:r>
                <a:rPr lang="en-US" dirty="0"/>
                <a:t>of the </a:t>
              </a:r>
              <a:br>
                <a:rPr lang="en-US" dirty="0"/>
              </a:br>
              <a:r>
                <a:rPr lang="en-US" dirty="0"/>
                <a:t>Yale Open Access Policy</a:t>
              </a:r>
              <a:br>
                <a:rPr lang="en-US" dirty="0"/>
              </a:br>
              <a:r>
                <a:rPr lang="en-US" dirty="0"/>
                <a:t>for works in the </a:t>
              </a:r>
              <a:br>
                <a:rPr lang="en-US" dirty="0"/>
              </a:br>
              <a:r>
                <a:rPr lang="en-US" dirty="0"/>
                <a:t>public domain</a:t>
              </a:r>
            </a:p>
          </p:txBody>
        </p:sp>
        <p:sp>
          <p:nvSpPr>
            <p:cNvPr id="11" name="Text Placeholder 11"/>
            <p:cNvSpPr txBox="1">
              <a:spLocks/>
            </p:cNvSpPr>
            <p:nvPr/>
          </p:nvSpPr>
          <p:spPr>
            <a:xfrm>
              <a:off x="1524001" y="3095625"/>
              <a:ext cx="3711579" cy="1466057"/>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panose="05000000000000000000" pitchFamily="2" charset="2"/>
                <a:buChar char="Ø"/>
              </a:pPr>
              <a:r>
                <a:rPr lang="en-US" sz="2000" dirty="0"/>
                <a:t>No authorization required</a:t>
              </a:r>
            </a:p>
            <a:p>
              <a:pPr>
                <a:buFont typeface="Wingdings" panose="05000000000000000000" pitchFamily="2" charset="2"/>
                <a:buChar char="Ø"/>
              </a:pPr>
              <a:r>
                <a:rPr lang="en-US" sz="2000" dirty="0"/>
                <a:t>No fees due to the YCBA/Yale</a:t>
              </a:r>
            </a:p>
            <a:p>
              <a:pPr>
                <a:buFont typeface="Wingdings" panose="05000000000000000000" pitchFamily="2" charset="2"/>
                <a:buChar char="Ø"/>
              </a:pPr>
              <a:r>
                <a:rPr lang="en-US" sz="2000" dirty="0"/>
                <a:t>Commercial purposes allowed</a:t>
              </a:r>
            </a:p>
            <a:p>
              <a:pPr>
                <a:buFont typeface="Wingdings" panose="05000000000000000000" pitchFamily="2" charset="2"/>
                <a:buChar char="Ø"/>
              </a:pPr>
              <a:endParaRPr lang="en-US" sz="2000" dirty="0"/>
            </a:p>
            <a:p>
              <a:pPr>
                <a:buFont typeface="Wingdings" panose="05000000000000000000" pitchFamily="2" charset="2"/>
                <a:buChar char="Ø"/>
              </a:pPr>
              <a:endParaRPr lang="en-US" sz="2000" dirty="0"/>
            </a:p>
            <a:p>
              <a:pPr>
                <a:buFont typeface="Wingdings" panose="05000000000000000000" pitchFamily="2" charset="2"/>
                <a:buChar char="Ø"/>
              </a:pPr>
              <a:endParaRPr lang="en-US" sz="2000" dirty="0"/>
            </a:p>
            <a:p>
              <a:pPr>
                <a:buFont typeface="Wingdings" panose="05000000000000000000" pitchFamily="2" charset="2"/>
                <a:buChar char="Ø"/>
              </a:pPr>
              <a:endParaRPr lang="en-US" sz="2000" dirty="0"/>
            </a:p>
          </p:txBody>
        </p:sp>
      </p:grpSp>
      <p:pic>
        <p:nvPicPr>
          <p:cNvPr id="13" name="Picture 12"/>
          <p:cNvPicPr>
            <a:picLocks noChangeAspect="1"/>
          </p:cNvPicPr>
          <p:nvPr/>
        </p:nvPicPr>
        <p:blipFill rotWithShape="1">
          <a:blip r:embed="rId3"/>
          <a:srcRect l="14699" t="5123" r="55335" b="3200"/>
          <a:stretch/>
        </p:blipFill>
        <p:spPr>
          <a:xfrm>
            <a:off x="5732257" y="-16881"/>
            <a:ext cx="5978480" cy="6858794"/>
          </a:xfrm>
          <a:prstGeom prst="rect">
            <a:avLst/>
          </a:prstGeom>
        </p:spPr>
      </p:pic>
      <p:sp>
        <p:nvSpPr>
          <p:cNvPr id="12" name="Footer Placeholder 6"/>
          <p:cNvSpPr>
            <a:spLocks noGrp="1"/>
          </p:cNvSpPr>
          <p:nvPr>
            <p:ph type="ftr" sz="quarter" idx="11"/>
          </p:nvPr>
        </p:nvSpPr>
        <p:spPr>
          <a:xfrm>
            <a:off x="-1168940" y="6544771"/>
            <a:ext cx="7685315" cy="365125"/>
          </a:xfrm>
        </p:spPr>
        <p:txBody>
          <a:bodyPr/>
          <a:lstStyle/>
          <a:p>
            <a:r>
              <a:rPr lang="en-US" dirty="0">
                <a:solidFill>
                  <a:schemeClr val="bg1"/>
                </a:solidFill>
              </a:rPr>
              <a:t>Carnegie Museum of Art 2016 Digital Provenance Symposium @</a:t>
            </a:r>
            <a:r>
              <a:rPr lang="en-US" dirty="0" err="1">
                <a:solidFill>
                  <a:schemeClr val="bg1"/>
                </a:solidFill>
              </a:rPr>
              <a:t>edgartdata</a:t>
            </a:r>
            <a:endParaRPr lang="en-US" dirty="0">
              <a:solidFill>
                <a:schemeClr val="bg1"/>
              </a:solidFill>
            </a:endParaRPr>
          </a:p>
        </p:txBody>
      </p:sp>
      <p:sp>
        <p:nvSpPr>
          <p:cNvPr id="8" name="TextBox 7"/>
          <p:cNvSpPr txBox="1"/>
          <p:nvPr/>
        </p:nvSpPr>
        <p:spPr>
          <a:xfrm>
            <a:off x="495322" y="5391371"/>
            <a:ext cx="5001699" cy="646331"/>
          </a:xfrm>
          <a:prstGeom prst="rect">
            <a:avLst/>
          </a:prstGeom>
          <a:noFill/>
        </p:spPr>
        <p:txBody>
          <a:bodyPr wrap="square" rtlCol="0">
            <a:spAutoFit/>
          </a:bodyPr>
          <a:lstStyle/>
          <a:p>
            <a:r>
              <a:rPr lang="en-US" dirty="0"/>
              <a:t>http://ydc2.yale.edu/open-access-collections</a:t>
            </a:r>
          </a:p>
          <a:p>
            <a:endParaRPr lang="en-US" dirty="0"/>
          </a:p>
        </p:txBody>
      </p:sp>
    </p:spTree>
    <p:extLst>
      <p:ext uri="{BB962C8B-B14F-4D97-AF65-F5344CB8AC3E}">
        <p14:creationId xmlns:p14="http://schemas.microsoft.com/office/powerpoint/2010/main" val="40907059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43000"/>
          </a:xfrm>
        </p:spPr>
        <p:txBody>
          <a:bodyPr>
            <a:normAutofit/>
          </a:bodyPr>
          <a:lstStyle/>
          <a:p>
            <a:pPr algn="ctr"/>
            <a:r>
              <a:rPr lang="en-US" dirty="0"/>
              <a:t>Image access through free download and IIIF</a:t>
            </a:r>
          </a:p>
        </p:txBody>
      </p:sp>
      <p:sp>
        <p:nvSpPr>
          <p:cNvPr id="4" name="Title 1"/>
          <p:cNvSpPr txBox="1">
            <a:spLocks/>
          </p:cNvSpPr>
          <p:nvPr/>
        </p:nvSpPr>
        <p:spPr>
          <a:xfrm>
            <a:off x="3296406" y="26133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a:t> </a:t>
            </a:r>
            <a:endParaRPr lang="en-US" sz="4000" dirty="0"/>
          </a:p>
        </p:txBody>
      </p:sp>
      <p:sp>
        <p:nvSpPr>
          <p:cNvPr id="7" name="Footer Placeholder 6"/>
          <p:cNvSpPr>
            <a:spLocks noGrp="1"/>
          </p:cNvSpPr>
          <p:nvPr>
            <p:ph type="ftr" sz="quarter" idx="11"/>
          </p:nvPr>
        </p:nvSpPr>
        <p:spPr>
          <a:xfrm>
            <a:off x="3962401" y="6507161"/>
            <a:ext cx="7685315" cy="365125"/>
          </a:xfrm>
        </p:spPr>
        <p:txBody>
          <a:bodyPr/>
          <a:lstStyle/>
          <a:p>
            <a:r>
              <a:rPr lang="en-US">
                <a:solidFill>
                  <a:schemeClr val="bg1"/>
                </a:solidFill>
              </a:rPr>
              <a:t>Carnegie Museum of Art 2016 Digital Provenance Symposium @edgartdata</a:t>
            </a:r>
            <a:endParaRPr lang="en-US" dirty="0">
              <a:solidFill>
                <a:schemeClr val="bg1"/>
              </a:solidFill>
            </a:endParaRPr>
          </a:p>
        </p:txBody>
      </p:sp>
      <p:pic>
        <p:nvPicPr>
          <p:cNvPr id="9" name="Picture 8"/>
          <p:cNvPicPr>
            <a:picLocks noChangeAspect="1"/>
          </p:cNvPicPr>
          <p:nvPr/>
        </p:nvPicPr>
        <p:blipFill rotWithShape="1">
          <a:blip r:embed="rId3"/>
          <a:srcRect l="21765" t="8388" r="23369" b="12435"/>
          <a:stretch/>
        </p:blipFill>
        <p:spPr>
          <a:xfrm>
            <a:off x="244889" y="924113"/>
            <a:ext cx="7138738" cy="5791953"/>
          </a:xfrm>
          <a:prstGeom prst="rect">
            <a:avLst/>
          </a:prstGeom>
        </p:spPr>
      </p:pic>
      <p:pic>
        <p:nvPicPr>
          <p:cNvPr id="10" name="Picture 9"/>
          <p:cNvPicPr>
            <a:picLocks noChangeAspect="1"/>
          </p:cNvPicPr>
          <p:nvPr/>
        </p:nvPicPr>
        <p:blipFill rotWithShape="1">
          <a:blip r:embed="rId4"/>
          <a:srcRect l="24479" t="37451" r="28299" b="39199"/>
          <a:stretch/>
        </p:blipFill>
        <p:spPr>
          <a:xfrm>
            <a:off x="5802984" y="1656975"/>
            <a:ext cx="6144127" cy="1708066"/>
          </a:xfrm>
          <a:prstGeom prst="rect">
            <a:avLst/>
          </a:prstGeom>
          <a:effectLst>
            <a:outerShdw blurRad="50800" dist="38100" dir="5400000" sx="101000" sy="101000" algn="t" rotWithShape="0">
              <a:prstClr val="black">
                <a:alpha val="40000"/>
              </a:prstClr>
            </a:outerShdw>
          </a:effectLst>
        </p:spPr>
      </p:pic>
      <p:pic>
        <p:nvPicPr>
          <p:cNvPr id="11" name="Content Placeholder 10"/>
          <p:cNvPicPr>
            <a:picLocks noGrp="1" noChangeAspect="1"/>
          </p:cNvPicPr>
          <p:nvPr>
            <p:ph idx="1"/>
          </p:nvPr>
        </p:nvPicPr>
        <p:blipFill rotWithShape="1">
          <a:blip r:embed="rId5"/>
          <a:srcRect t="4099" b="5884"/>
          <a:stretch/>
        </p:blipFill>
        <p:spPr>
          <a:xfrm>
            <a:off x="6505658" y="3811921"/>
            <a:ext cx="5686342" cy="2877802"/>
          </a:xfrm>
          <a:prstGeom prst="rect">
            <a:avLst/>
          </a:prstGeom>
          <a:effectLst>
            <a:outerShdw blurRad="50800" dist="38100" dir="5400000" sx="101000" sy="101000" algn="t" rotWithShape="0">
              <a:prstClr val="black">
                <a:alpha val="40000"/>
              </a:prstClr>
            </a:outerShdw>
          </a:effectLst>
        </p:spPr>
      </p:pic>
    </p:spTree>
    <p:extLst>
      <p:ext uri="{BB962C8B-B14F-4D97-AF65-F5344CB8AC3E}">
        <p14:creationId xmlns:p14="http://schemas.microsoft.com/office/powerpoint/2010/main" val="10617122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60421" y="-79513"/>
            <a:ext cx="12352421" cy="6937513"/>
          </a:xfrm>
          <a:prstGeom prst="rect">
            <a:avLst/>
          </a:prstGeom>
          <a:solidFill>
            <a:schemeClr val="bg1">
              <a:lumMod val="65000"/>
            </a:schemeClr>
          </a:soli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750" dirty="0"/>
          </a:p>
        </p:txBody>
      </p:sp>
      <p:sp>
        <p:nvSpPr>
          <p:cNvPr id="7" name="TextBox 6"/>
          <p:cNvSpPr txBox="1"/>
          <p:nvPr/>
        </p:nvSpPr>
        <p:spPr>
          <a:xfrm>
            <a:off x="-1665004" y="1510986"/>
            <a:ext cx="184731" cy="669414"/>
          </a:xfrm>
          <a:prstGeom prst="rect">
            <a:avLst/>
          </a:prstGeom>
          <a:noFill/>
        </p:spPr>
        <p:txBody>
          <a:bodyPr wrap="none" rtlCol="0">
            <a:spAutoFit/>
          </a:bodyPr>
          <a:lstStyle/>
          <a:p>
            <a:endParaRPr lang="en-US" sz="3750" dirty="0"/>
          </a:p>
        </p:txBody>
      </p:sp>
      <p:pic>
        <p:nvPicPr>
          <p:cNvPr id="12" name="Content Placeholder 5" descr="YCBA_logo WHITE.ai"/>
          <p:cNvPicPr>
            <a:picLocks noChangeAspect="1"/>
          </p:cNvPicPr>
          <p:nvPr/>
        </p:nvPicPr>
        <p:blipFill rotWithShape="1">
          <a:blip r:embed="rId3" cstate="print">
            <a:extLst>
              <a:ext uri="{28A0092B-C50C-407E-A947-70E740481C1C}">
                <a14:useLocalDpi xmlns:a14="http://schemas.microsoft.com/office/drawing/2010/main" val="0"/>
              </a:ext>
            </a:extLst>
          </a:blip>
          <a:srcRect l="10527" t="13328" r="6847" b="11042"/>
          <a:stretch/>
        </p:blipFill>
        <p:spPr>
          <a:xfrm>
            <a:off x="0" y="5675049"/>
            <a:ext cx="942622" cy="1116567"/>
          </a:xfrm>
          <a:prstGeom prst="rect">
            <a:avLst/>
          </a:prstGeom>
        </p:spPr>
      </p:pic>
      <p:sp>
        <p:nvSpPr>
          <p:cNvPr id="11" name="Content Placeholder 13"/>
          <p:cNvSpPr txBox="1">
            <a:spLocks/>
          </p:cNvSpPr>
          <p:nvPr/>
        </p:nvSpPr>
        <p:spPr>
          <a:xfrm>
            <a:off x="2553630" y="3510215"/>
            <a:ext cx="5052335" cy="2263015"/>
          </a:xfrm>
          <a:prstGeom prst="rect">
            <a:avLst/>
          </a:prstGeom>
        </p:spPr>
        <p:txBody>
          <a:bodyPr vert="horz" lIns="68580" tIns="34290" rIns="68580" bIns="3429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2892" indent="-342892">
              <a:buFont typeface="Wingdings" panose="05000000000000000000" pitchFamily="2" charset="2"/>
              <a:buChar char="v"/>
            </a:pPr>
            <a:endParaRPr lang="en-US" sz="2400" dirty="0">
              <a:solidFill>
                <a:schemeClr val="bg1"/>
              </a:solidFill>
            </a:endParaRPr>
          </a:p>
        </p:txBody>
      </p:sp>
      <p:sp>
        <p:nvSpPr>
          <p:cNvPr id="13" name="Title 12"/>
          <p:cNvSpPr txBox="1">
            <a:spLocks/>
          </p:cNvSpPr>
          <p:nvPr/>
        </p:nvSpPr>
        <p:spPr>
          <a:xfrm>
            <a:off x="2032549" y="2560233"/>
            <a:ext cx="7429499" cy="1899963"/>
          </a:xfrm>
          <a:prstGeom prst="rect">
            <a:avLst/>
          </a:prstGeom>
        </p:spPr>
        <p:txBody>
          <a:bodyPr vert="horz" lIns="68580" tIns="34290" rIns="68580" bIns="3429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br>
              <a:rPr lang="en-US" sz="2800" b="1" dirty="0">
                <a:solidFill>
                  <a:schemeClr val="bg1"/>
                </a:solidFill>
              </a:rPr>
            </a:br>
            <a:br>
              <a:rPr lang="en-US" sz="2800" b="1" dirty="0">
                <a:solidFill>
                  <a:schemeClr val="bg1"/>
                </a:solidFill>
              </a:rPr>
            </a:br>
            <a:r>
              <a:rPr lang="en-US" sz="2800" b="1" dirty="0">
                <a:solidFill>
                  <a:schemeClr val="bg1"/>
                </a:solidFill>
              </a:rPr>
              <a:t>Use technology to make </a:t>
            </a:r>
          </a:p>
          <a:p>
            <a:r>
              <a:rPr lang="en-US" sz="2800" b="1" dirty="0">
                <a:solidFill>
                  <a:schemeClr val="bg1"/>
                </a:solidFill>
              </a:rPr>
              <a:t>collections images and data</a:t>
            </a:r>
            <a:br>
              <a:rPr lang="en-US" sz="2800" b="1" dirty="0">
                <a:solidFill>
                  <a:schemeClr val="bg1"/>
                </a:solidFill>
              </a:rPr>
            </a:br>
            <a:r>
              <a:rPr lang="en-US" sz="2800" b="1" dirty="0">
                <a:solidFill>
                  <a:schemeClr val="bg1"/>
                </a:solidFill>
              </a:rPr>
              <a:t>as accessible as possible </a:t>
            </a:r>
          </a:p>
          <a:p>
            <a:r>
              <a:rPr lang="en-US" sz="2800" b="1" dirty="0">
                <a:solidFill>
                  <a:schemeClr val="bg1"/>
                </a:solidFill>
              </a:rPr>
              <a:t>for creative and scholarly </a:t>
            </a:r>
            <a:r>
              <a:rPr lang="en-US" sz="2800" b="1" dirty="0" err="1">
                <a:solidFill>
                  <a:schemeClr val="bg1"/>
                </a:solidFill>
              </a:rPr>
              <a:t>resuse</a:t>
            </a:r>
            <a:endParaRPr lang="en-US" sz="2800" b="1" dirty="0">
              <a:solidFill>
                <a:schemeClr val="bg1"/>
              </a:solidFill>
            </a:endParaRPr>
          </a:p>
          <a:p>
            <a:endParaRPr lang="en-US" sz="2800" dirty="0">
              <a:solidFill>
                <a:schemeClr val="bg1"/>
              </a:solidFill>
              <a:latin typeface="+mn-lt"/>
            </a:endParaRPr>
          </a:p>
          <a:p>
            <a:pPr marL="342892" indent="-342892">
              <a:buFont typeface="Wingdings" panose="05000000000000000000" pitchFamily="2" charset="2"/>
              <a:buChar char="v"/>
            </a:pPr>
            <a:r>
              <a:rPr lang="en-US" sz="2800" dirty="0">
                <a:solidFill>
                  <a:schemeClr val="bg1"/>
                </a:solidFill>
                <a:latin typeface="+mn-lt"/>
              </a:rPr>
              <a:t>Open Access policy</a:t>
            </a:r>
          </a:p>
          <a:p>
            <a:pPr marL="342892" indent="-342892">
              <a:buFont typeface="Wingdings" panose="05000000000000000000" pitchFamily="2" charset="2"/>
              <a:buChar char="v"/>
            </a:pPr>
            <a:r>
              <a:rPr lang="en-US" sz="2800" dirty="0">
                <a:solidFill>
                  <a:schemeClr val="bg1"/>
                </a:solidFill>
                <a:latin typeface="+mn-lt"/>
              </a:rPr>
              <a:t>International Image Interoperability Framework</a:t>
            </a:r>
          </a:p>
          <a:p>
            <a:pPr marL="342892" indent="-342892">
              <a:buFont typeface="Wingdings" panose="05000000000000000000" pitchFamily="2" charset="2"/>
              <a:buChar char="v"/>
            </a:pPr>
            <a:r>
              <a:rPr lang="en-US" sz="2800" dirty="0">
                <a:solidFill>
                  <a:schemeClr val="bg1"/>
                </a:solidFill>
                <a:latin typeface="+mn-lt"/>
              </a:rPr>
              <a:t>Linked Open Data (CIDOC CRM ontology)</a:t>
            </a:r>
          </a:p>
          <a:p>
            <a:endParaRPr lang="en-US" sz="2800" b="1" dirty="0">
              <a:solidFill>
                <a:schemeClr val="bg1"/>
              </a:solidFill>
            </a:endParaRPr>
          </a:p>
        </p:txBody>
      </p:sp>
      <p:sp>
        <p:nvSpPr>
          <p:cNvPr id="4" name="Title 3"/>
          <p:cNvSpPr>
            <a:spLocks noGrp="1"/>
          </p:cNvSpPr>
          <p:nvPr>
            <p:ph type="title"/>
          </p:nvPr>
        </p:nvSpPr>
        <p:spPr>
          <a:xfrm>
            <a:off x="2018017" y="406101"/>
            <a:ext cx="7444031" cy="1325563"/>
          </a:xfrm>
        </p:spPr>
        <p:txBody>
          <a:bodyPr>
            <a:normAutofit/>
          </a:bodyPr>
          <a:lstStyle/>
          <a:p>
            <a:pPr algn="ctr"/>
            <a:r>
              <a:rPr lang="en-US" b="1" dirty="0">
                <a:solidFill>
                  <a:schemeClr val="bg1"/>
                </a:solidFill>
              </a:rPr>
              <a:t>Yale Center for British Art’s </a:t>
            </a:r>
            <a:br>
              <a:rPr lang="en-US" b="1" dirty="0">
                <a:solidFill>
                  <a:schemeClr val="bg1"/>
                </a:solidFill>
              </a:rPr>
            </a:br>
            <a:r>
              <a:rPr lang="en-US" b="1" dirty="0">
                <a:solidFill>
                  <a:schemeClr val="bg1"/>
                </a:solidFill>
              </a:rPr>
              <a:t>Digital Strategy</a:t>
            </a:r>
            <a:endParaRPr lang="en-US" dirty="0"/>
          </a:p>
        </p:txBody>
      </p:sp>
      <p:sp>
        <p:nvSpPr>
          <p:cNvPr id="2" name="Footer Placeholder 1"/>
          <p:cNvSpPr>
            <a:spLocks noGrp="1"/>
          </p:cNvSpPr>
          <p:nvPr>
            <p:ph type="ftr" sz="quarter" idx="11"/>
          </p:nvPr>
        </p:nvSpPr>
        <p:spPr>
          <a:xfrm>
            <a:off x="2324099" y="6392946"/>
            <a:ext cx="7383379" cy="465054"/>
          </a:xfrm>
        </p:spPr>
        <p:txBody>
          <a:bodyPr/>
          <a:lstStyle/>
          <a:p>
            <a:r>
              <a:rPr lang="en-US" dirty="0">
                <a:solidFill>
                  <a:schemeClr val="bg1"/>
                </a:solidFill>
              </a:rPr>
              <a:t>Carnegie Museum of Art 2016 Digital Provenance Symposium @</a:t>
            </a:r>
            <a:r>
              <a:rPr lang="en-US" dirty="0" err="1">
                <a:solidFill>
                  <a:schemeClr val="bg1"/>
                </a:solidFill>
              </a:rPr>
              <a:t>edgartdata</a:t>
            </a:r>
            <a:endParaRPr lang="en-US" dirty="0">
              <a:solidFill>
                <a:schemeClr val="bg1"/>
              </a:solidFill>
            </a:endParaRPr>
          </a:p>
        </p:txBody>
      </p:sp>
    </p:spTree>
    <p:extLst>
      <p:ext uri="{BB962C8B-B14F-4D97-AF65-F5344CB8AC3E}">
        <p14:creationId xmlns:p14="http://schemas.microsoft.com/office/powerpoint/2010/main" val="31799618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4874" y="62337"/>
            <a:ext cx="10347157" cy="857250"/>
          </a:xfrm>
        </p:spPr>
        <p:txBody>
          <a:bodyPr>
            <a:noAutofit/>
          </a:bodyPr>
          <a:lstStyle/>
          <a:p>
            <a:r>
              <a:rPr lang="en-US" dirty="0"/>
              <a:t>Access through machine readable format</a:t>
            </a:r>
          </a:p>
        </p:txBody>
      </p:sp>
      <p:sp>
        <p:nvSpPr>
          <p:cNvPr id="3" name="Content Placeholder 2"/>
          <p:cNvSpPr>
            <a:spLocks noGrp="1"/>
          </p:cNvSpPr>
          <p:nvPr>
            <p:ph idx="1"/>
          </p:nvPr>
        </p:nvSpPr>
        <p:spPr>
          <a:xfrm>
            <a:off x="7274966" y="1222176"/>
            <a:ext cx="4673719" cy="1253892"/>
          </a:xfrm>
        </p:spPr>
        <p:txBody>
          <a:bodyPr>
            <a:noAutofit/>
          </a:bodyPr>
          <a:lstStyle/>
          <a:p>
            <a:r>
              <a:rPr lang="en-US" sz="2500" dirty="0"/>
              <a:t>Linked Open Data semantic endpoint</a:t>
            </a:r>
          </a:p>
          <a:p>
            <a:r>
              <a:rPr lang="en-US" sz="2500" dirty="0"/>
              <a:t>CIDOC-CRM (Conceptual Reference Model)</a:t>
            </a:r>
          </a:p>
        </p:txBody>
      </p:sp>
      <p:sp>
        <p:nvSpPr>
          <p:cNvPr id="4" name="Title 1"/>
          <p:cNvSpPr txBox="1">
            <a:spLocks/>
          </p:cNvSpPr>
          <p:nvPr/>
        </p:nvSpPr>
        <p:spPr>
          <a:xfrm>
            <a:off x="3996305" y="1053252"/>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a:t> </a:t>
            </a:r>
            <a:endParaRPr lang="en-US" sz="3000" dirty="0"/>
          </a:p>
        </p:txBody>
      </p:sp>
      <p:pic>
        <p:nvPicPr>
          <p:cNvPr id="17" name="Picture 2" descr="http://i2.wp.com/i.creativecommons.org/l/by-nc-sa/3.0/88x31.png?w=7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07833" y="7212466"/>
            <a:ext cx="402184" cy="14167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4"/>
          <a:srcRect l="22135" t="9046" r="23400" b="14219"/>
          <a:stretch/>
        </p:blipFill>
        <p:spPr>
          <a:xfrm>
            <a:off x="0" y="879713"/>
            <a:ext cx="7202905" cy="5705567"/>
          </a:xfrm>
          <a:prstGeom prst="rect">
            <a:avLst/>
          </a:prstGeom>
        </p:spPr>
      </p:pic>
      <p:pic>
        <p:nvPicPr>
          <p:cNvPr id="14" name="Picture 13"/>
          <p:cNvPicPr>
            <a:picLocks noChangeAspect="1"/>
          </p:cNvPicPr>
          <p:nvPr/>
        </p:nvPicPr>
        <p:blipFill rotWithShape="1">
          <a:blip r:embed="rId5"/>
          <a:srcRect l="14705" t="5864" r="63085" b="57933"/>
          <a:stretch/>
        </p:blipFill>
        <p:spPr>
          <a:xfrm>
            <a:off x="6322397" y="3044703"/>
            <a:ext cx="5626288" cy="3439242"/>
          </a:xfrm>
          <a:prstGeom prst="rect">
            <a:avLst/>
          </a:prstGeom>
          <a:effectLst>
            <a:outerShdw blurRad="50800" dist="38100" dir="8100000" algn="tr" rotWithShape="0">
              <a:prstClr val="black">
                <a:alpha val="40000"/>
              </a:prstClr>
            </a:outerShdw>
          </a:effectLst>
        </p:spPr>
      </p:pic>
      <p:sp>
        <p:nvSpPr>
          <p:cNvPr id="5" name="Footer Placeholder 4"/>
          <p:cNvSpPr>
            <a:spLocks noGrp="1"/>
          </p:cNvSpPr>
          <p:nvPr>
            <p:ph type="ftr" sz="quarter" idx="11"/>
          </p:nvPr>
        </p:nvSpPr>
        <p:spPr>
          <a:xfrm>
            <a:off x="3268578" y="6414279"/>
            <a:ext cx="5518317" cy="531137"/>
          </a:xfrm>
        </p:spPr>
        <p:txBody>
          <a:bodyPr/>
          <a:lstStyle/>
          <a:p>
            <a:r>
              <a:rPr lang="en-US" dirty="0"/>
              <a:t>Carnegie Museum of Art 2016 Digital Provenance Symposium @</a:t>
            </a:r>
            <a:r>
              <a:rPr lang="en-US" dirty="0" err="1"/>
              <a:t>edgartdata</a:t>
            </a:r>
            <a:endParaRPr lang="en-US" dirty="0"/>
          </a:p>
        </p:txBody>
      </p:sp>
      <p:sp>
        <p:nvSpPr>
          <p:cNvPr id="20" name="Rectangle 19"/>
          <p:cNvSpPr/>
          <p:nvPr/>
        </p:nvSpPr>
        <p:spPr>
          <a:xfrm flipV="1">
            <a:off x="90746" y="6208293"/>
            <a:ext cx="1353045" cy="393027"/>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50"/>
          </a:p>
        </p:txBody>
      </p:sp>
    </p:spTree>
    <p:extLst>
      <p:ext uri="{BB962C8B-B14F-4D97-AF65-F5344CB8AC3E}">
        <p14:creationId xmlns:p14="http://schemas.microsoft.com/office/powerpoint/2010/main" val="31878867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261"/>
            <a:ext cx="10515600" cy="1325563"/>
          </a:xfrm>
        </p:spPr>
        <p:txBody>
          <a:bodyPr/>
          <a:lstStyle/>
          <a:p>
            <a:r>
              <a:rPr lang="en-US" dirty="0"/>
              <a:t>Provenance: Current challenges</a:t>
            </a:r>
          </a:p>
        </p:txBody>
      </p:sp>
      <p:sp>
        <p:nvSpPr>
          <p:cNvPr id="3" name="Content Placeholder 2"/>
          <p:cNvSpPr>
            <a:spLocks noGrp="1"/>
          </p:cNvSpPr>
          <p:nvPr>
            <p:ph idx="1"/>
          </p:nvPr>
        </p:nvSpPr>
        <p:spPr>
          <a:xfrm>
            <a:off x="704851" y="1896817"/>
            <a:ext cx="11029950" cy="2569912"/>
          </a:xfrm>
        </p:spPr>
        <p:txBody>
          <a:bodyPr/>
          <a:lstStyle/>
          <a:p>
            <a:r>
              <a:rPr lang="en-US" dirty="0"/>
              <a:t>Need more support from CMS beyond free text fields for structured data</a:t>
            </a:r>
          </a:p>
          <a:p>
            <a:r>
              <a:rPr lang="en-US" dirty="0"/>
              <a:t>Reliance on grammar/conventions not widely known by non-expert</a:t>
            </a:r>
          </a:p>
          <a:p>
            <a:r>
              <a:rPr lang="en-US" dirty="0"/>
              <a:t>Conventions are not standardized across museums</a:t>
            </a:r>
          </a:p>
          <a:p>
            <a:r>
              <a:rPr lang="en-US" dirty="0"/>
              <a:t>No integrated analysis possible because data is </a:t>
            </a:r>
            <a:r>
              <a:rPr lang="en-US" dirty="0" err="1"/>
              <a:t>siloed</a:t>
            </a:r>
            <a:endParaRPr lang="en-US" dirty="0"/>
          </a:p>
          <a:p>
            <a:endParaRPr lang="en-US" dirty="0"/>
          </a:p>
          <a:p>
            <a:endParaRPr lang="en-US" dirty="0"/>
          </a:p>
          <a:p>
            <a:endParaRPr lang="en-US" dirty="0"/>
          </a:p>
        </p:txBody>
      </p:sp>
      <p:sp>
        <p:nvSpPr>
          <p:cNvPr id="6" name="Footer Placeholder 5"/>
          <p:cNvSpPr>
            <a:spLocks noGrp="1"/>
          </p:cNvSpPr>
          <p:nvPr>
            <p:ph type="ftr" sz="quarter" idx="11"/>
          </p:nvPr>
        </p:nvSpPr>
        <p:spPr>
          <a:xfrm>
            <a:off x="2457450" y="6384925"/>
            <a:ext cx="7315200" cy="473075"/>
          </a:xfrm>
        </p:spPr>
        <p:txBody>
          <a:bodyPr/>
          <a:lstStyle/>
          <a:p>
            <a:r>
              <a:rPr lang="en-US" dirty="0"/>
              <a:t>Carnegie Museum of Art 2016 Digital Provenance Symposium @</a:t>
            </a:r>
            <a:r>
              <a:rPr lang="en-US" dirty="0" err="1"/>
              <a:t>edgartdata</a:t>
            </a:r>
            <a:endParaRPr lang="en-US" dirty="0"/>
          </a:p>
        </p:txBody>
      </p:sp>
    </p:spTree>
    <p:extLst>
      <p:ext uri="{BB962C8B-B14F-4D97-AF65-F5344CB8AC3E}">
        <p14:creationId xmlns:p14="http://schemas.microsoft.com/office/powerpoint/2010/main" val="32763461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solidFill>
            <a:schemeClr val="bg1">
              <a:lumMod val="65000"/>
            </a:schemeClr>
          </a:soli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750" dirty="0"/>
          </a:p>
        </p:txBody>
      </p:sp>
      <p:sp>
        <p:nvSpPr>
          <p:cNvPr id="7" name="TextBox 6"/>
          <p:cNvSpPr txBox="1"/>
          <p:nvPr/>
        </p:nvSpPr>
        <p:spPr>
          <a:xfrm>
            <a:off x="-1665004" y="1510986"/>
            <a:ext cx="184731" cy="669414"/>
          </a:xfrm>
          <a:prstGeom prst="rect">
            <a:avLst/>
          </a:prstGeom>
          <a:noFill/>
        </p:spPr>
        <p:txBody>
          <a:bodyPr wrap="none" rtlCol="0">
            <a:spAutoFit/>
          </a:bodyPr>
          <a:lstStyle/>
          <a:p>
            <a:endParaRPr lang="en-US" sz="3750" dirty="0"/>
          </a:p>
        </p:txBody>
      </p:sp>
      <p:sp>
        <p:nvSpPr>
          <p:cNvPr id="4" name="Title 3"/>
          <p:cNvSpPr>
            <a:spLocks noGrp="1"/>
          </p:cNvSpPr>
          <p:nvPr>
            <p:ph type="title"/>
          </p:nvPr>
        </p:nvSpPr>
        <p:spPr>
          <a:xfrm>
            <a:off x="1524000" y="146959"/>
            <a:ext cx="7429500" cy="994172"/>
          </a:xfrm>
        </p:spPr>
        <p:txBody>
          <a:bodyPr/>
          <a:lstStyle/>
          <a:p>
            <a:pPr algn="ctr"/>
            <a:r>
              <a:rPr lang="en-US" dirty="0">
                <a:solidFill>
                  <a:schemeClr val="bg1"/>
                </a:solidFill>
              </a:rPr>
              <a:t>What is Linked Open Data?</a:t>
            </a:r>
          </a:p>
        </p:txBody>
      </p:sp>
      <p:sp>
        <p:nvSpPr>
          <p:cNvPr id="5" name="Content Placeholder 4"/>
          <p:cNvSpPr>
            <a:spLocks noGrp="1"/>
          </p:cNvSpPr>
          <p:nvPr>
            <p:ph idx="1"/>
          </p:nvPr>
        </p:nvSpPr>
        <p:spPr>
          <a:xfrm>
            <a:off x="293619" y="2183772"/>
            <a:ext cx="4765813" cy="4756464"/>
          </a:xfrm>
        </p:spPr>
        <p:txBody>
          <a:bodyPr>
            <a:normAutofit/>
          </a:bodyPr>
          <a:lstStyle/>
          <a:p>
            <a:pPr marL="0" indent="0" fontAlgn="base">
              <a:lnSpc>
                <a:spcPct val="100000"/>
              </a:lnSpc>
              <a:spcBef>
                <a:spcPct val="0"/>
              </a:spcBef>
              <a:spcAft>
                <a:spcPct val="0"/>
              </a:spcAft>
              <a:buNone/>
            </a:pPr>
            <a:r>
              <a:rPr lang="en-US" dirty="0">
                <a:solidFill>
                  <a:schemeClr val="bg1"/>
                </a:solidFill>
                <a:ea typeface="Calibri" pitchFamily="34" charset="0"/>
                <a:cs typeface="Times New Roman" pitchFamily="18" charset="0"/>
              </a:rPr>
              <a:t>LOD is a method of publishing structured data using </a:t>
            </a:r>
            <a:r>
              <a:rPr lang="en-US" dirty="0">
                <a:solidFill>
                  <a:schemeClr val="bg1"/>
                </a:solidFill>
              </a:rPr>
              <a:t>standard Web technologies (HTTP, RDF, and URIs) </a:t>
            </a:r>
            <a:r>
              <a:rPr lang="en-US" dirty="0">
                <a:solidFill>
                  <a:schemeClr val="bg1"/>
                </a:solidFill>
                <a:ea typeface="Calibri" pitchFamily="34" charset="0"/>
                <a:cs typeface="Times New Roman" pitchFamily="18" charset="0"/>
              </a:rPr>
              <a:t>so that it can be interconnected with other data and become more useful</a:t>
            </a:r>
          </a:p>
          <a:p>
            <a:pPr lvl="0" fontAlgn="base">
              <a:lnSpc>
                <a:spcPct val="100000"/>
              </a:lnSpc>
              <a:spcBef>
                <a:spcPct val="0"/>
              </a:spcBef>
              <a:spcAft>
                <a:spcPct val="0"/>
              </a:spcAft>
            </a:pPr>
            <a:endParaRPr lang="en-US" dirty="0">
              <a:solidFill>
                <a:schemeClr val="bg1"/>
              </a:solidFill>
              <a:ea typeface="Calibri" pitchFamily="34" charset="0"/>
              <a:cs typeface="Times New Roman" pitchFamily="18" charset="0"/>
            </a:endParaRPr>
          </a:p>
          <a:p>
            <a:pPr lvl="0" fontAlgn="base">
              <a:lnSpc>
                <a:spcPct val="100000"/>
              </a:lnSpc>
              <a:spcBef>
                <a:spcPct val="0"/>
              </a:spcBef>
              <a:spcAft>
                <a:spcPct val="0"/>
              </a:spcAft>
            </a:pPr>
            <a:endParaRPr lang="en-US" dirty="0">
              <a:solidFill>
                <a:schemeClr val="bg1"/>
              </a:solidFill>
              <a:ea typeface="Calibri" pitchFamily="34" charset="0"/>
              <a:cs typeface="Times New Roman" pitchFamily="18" charset="0"/>
            </a:endParaRPr>
          </a:p>
        </p:txBody>
      </p:sp>
      <p:pic>
        <p:nvPicPr>
          <p:cNvPr id="2" name="Picture 2" descr="http://lod-cloud.net/versions/2014-08-30/lod-cloud_colore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53050" y="1510986"/>
            <a:ext cx="6210300" cy="4066419"/>
          </a:xfrm>
          <a:prstGeom prst="rect">
            <a:avLst/>
          </a:prstGeom>
          <a:noFill/>
          <a:extLst>
            <a:ext uri="{909E8E84-426E-40DD-AFC4-6F175D3DCCD1}">
              <a14:hiddenFill xmlns:a14="http://schemas.microsoft.com/office/drawing/2010/main">
                <a:solidFill>
                  <a:srgbClr val="FFFFFF"/>
                </a:solidFill>
              </a14:hiddenFill>
            </a:ext>
          </a:extLst>
        </p:spPr>
      </p:pic>
      <p:sp>
        <p:nvSpPr>
          <p:cNvPr id="11" name="Footer Placeholder 3"/>
          <p:cNvSpPr>
            <a:spLocks noGrp="1"/>
          </p:cNvSpPr>
          <p:nvPr>
            <p:ph type="ftr" sz="quarter" idx="11"/>
          </p:nvPr>
        </p:nvSpPr>
        <p:spPr>
          <a:xfrm>
            <a:off x="3181350" y="6432240"/>
            <a:ext cx="5772150" cy="501650"/>
          </a:xfrm>
        </p:spPr>
        <p:txBody>
          <a:bodyPr/>
          <a:lstStyle/>
          <a:p>
            <a:r>
              <a:rPr lang="en-US" dirty="0">
                <a:solidFill>
                  <a:schemeClr val="bg1"/>
                </a:solidFill>
              </a:rPr>
              <a:t>Carnegie Museum of Art 2016 Digital Provenance Symposium @</a:t>
            </a:r>
            <a:r>
              <a:rPr lang="en-US" dirty="0" err="1">
                <a:solidFill>
                  <a:schemeClr val="bg1"/>
                </a:solidFill>
              </a:rPr>
              <a:t>edgartdata</a:t>
            </a:r>
            <a:endParaRPr lang="en-US" dirty="0">
              <a:solidFill>
                <a:schemeClr val="bg1"/>
              </a:solidFill>
            </a:endParaRPr>
          </a:p>
        </p:txBody>
      </p:sp>
    </p:spTree>
    <p:extLst>
      <p:ext uri="{BB962C8B-B14F-4D97-AF65-F5344CB8AC3E}">
        <p14:creationId xmlns:p14="http://schemas.microsoft.com/office/powerpoint/2010/main" val="8872184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7" name="TextBox 6"/>
          <p:cNvSpPr txBox="1"/>
          <p:nvPr/>
        </p:nvSpPr>
        <p:spPr>
          <a:xfrm>
            <a:off x="-1665004" y="1510986"/>
            <a:ext cx="184731" cy="669414"/>
          </a:xfrm>
          <a:prstGeom prst="rect">
            <a:avLst/>
          </a:prstGeom>
          <a:noFill/>
        </p:spPr>
        <p:txBody>
          <a:bodyPr wrap="none" rtlCol="0">
            <a:spAutoFit/>
          </a:bodyPr>
          <a:lstStyle/>
          <a:p>
            <a:endParaRPr lang="en-US" sz="3750" dirty="0"/>
          </a:p>
        </p:txBody>
      </p:sp>
      <p:sp>
        <p:nvSpPr>
          <p:cNvPr id="4" name="Title 3"/>
          <p:cNvSpPr>
            <a:spLocks noGrp="1"/>
          </p:cNvSpPr>
          <p:nvPr>
            <p:ph type="title"/>
          </p:nvPr>
        </p:nvSpPr>
        <p:spPr>
          <a:xfrm>
            <a:off x="1524000" y="146959"/>
            <a:ext cx="7429500" cy="994172"/>
          </a:xfrm>
        </p:spPr>
        <p:txBody>
          <a:bodyPr/>
          <a:lstStyle/>
          <a:p>
            <a:pPr algn="ctr"/>
            <a:r>
              <a:rPr lang="en-US" dirty="0">
                <a:solidFill>
                  <a:schemeClr val="bg1"/>
                </a:solidFill>
              </a:rPr>
              <a:t>What is Linked Open Data?</a:t>
            </a:r>
          </a:p>
        </p:txBody>
      </p:sp>
      <p:sp>
        <p:nvSpPr>
          <p:cNvPr id="5" name="Content Placeholder 4"/>
          <p:cNvSpPr>
            <a:spLocks noGrp="1"/>
          </p:cNvSpPr>
          <p:nvPr>
            <p:ph idx="1"/>
          </p:nvPr>
        </p:nvSpPr>
        <p:spPr>
          <a:xfrm>
            <a:off x="1937360" y="1997765"/>
            <a:ext cx="9244990" cy="3492208"/>
          </a:xfrm>
        </p:spPr>
        <p:txBody>
          <a:bodyPr>
            <a:normAutofit/>
          </a:bodyPr>
          <a:lstStyle/>
          <a:p>
            <a:pPr lvl="0" fontAlgn="base">
              <a:lnSpc>
                <a:spcPct val="100000"/>
              </a:lnSpc>
              <a:spcBef>
                <a:spcPct val="0"/>
              </a:spcBef>
              <a:spcAft>
                <a:spcPct val="0"/>
              </a:spcAft>
            </a:pPr>
            <a:r>
              <a:rPr lang="en-US" dirty="0">
                <a:solidFill>
                  <a:schemeClr val="bg1"/>
                </a:solidFill>
                <a:ea typeface="Calibri" pitchFamily="34" charset="0"/>
                <a:cs typeface="Times New Roman" pitchFamily="18" charset="0"/>
              </a:rPr>
              <a:t>LOD focuses on data, not database systems</a:t>
            </a:r>
          </a:p>
          <a:p>
            <a:pPr lvl="0" fontAlgn="base">
              <a:lnSpc>
                <a:spcPct val="100000"/>
              </a:lnSpc>
              <a:spcBef>
                <a:spcPct val="0"/>
              </a:spcBef>
              <a:spcAft>
                <a:spcPct val="0"/>
              </a:spcAft>
            </a:pPr>
            <a:endParaRPr lang="en-US" dirty="0">
              <a:solidFill>
                <a:schemeClr val="bg1"/>
              </a:solidFill>
              <a:cs typeface="Times New Roman" pitchFamily="18" charset="0"/>
            </a:endParaRPr>
          </a:p>
          <a:p>
            <a:pPr lvl="0" fontAlgn="base">
              <a:lnSpc>
                <a:spcPct val="100000"/>
              </a:lnSpc>
              <a:spcBef>
                <a:spcPct val="0"/>
              </a:spcBef>
              <a:spcAft>
                <a:spcPct val="0"/>
              </a:spcAft>
            </a:pPr>
            <a:r>
              <a:rPr lang="en-US" dirty="0">
                <a:solidFill>
                  <a:schemeClr val="bg1"/>
                </a:solidFill>
                <a:cs typeface="Times New Roman" pitchFamily="18" charset="0"/>
              </a:rPr>
              <a:t>LOD is not a data project but good knowledge management</a:t>
            </a:r>
            <a:endParaRPr lang="en-US" dirty="0">
              <a:solidFill>
                <a:schemeClr val="bg1"/>
              </a:solidFill>
              <a:cs typeface="Arial" pitchFamily="34" charset="0"/>
            </a:endParaRPr>
          </a:p>
          <a:p>
            <a:pPr lvl="0" fontAlgn="base">
              <a:lnSpc>
                <a:spcPct val="100000"/>
              </a:lnSpc>
              <a:spcBef>
                <a:spcPct val="0"/>
              </a:spcBef>
              <a:spcAft>
                <a:spcPct val="0"/>
              </a:spcAft>
            </a:pPr>
            <a:endParaRPr lang="en-US" dirty="0">
              <a:solidFill>
                <a:schemeClr val="bg1"/>
              </a:solidFill>
              <a:cs typeface="Arial" pitchFamily="34" charset="0"/>
            </a:endParaRPr>
          </a:p>
          <a:p>
            <a:pPr lvl="0" fontAlgn="base">
              <a:lnSpc>
                <a:spcPct val="100000"/>
              </a:lnSpc>
              <a:spcBef>
                <a:spcPct val="0"/>
              </a:spcBef>
              <a:spcAft>
                <a:spcPct val="0"/>
              </a:spcAft>
            </a:pPr>
            <a:r>
              <a:rPr lang="en-US" dirty="0">
                <a:solidFill>
                  <a:schemeClr val="bg1"/>
                </a:solidFill>
                <a:cs typeface="Arial" pitchFamily="34" charset="0"/>
              </a:rPr>
              <a:t>LOD is the most efficient way to manage intellectual assets in the digital realm</a:t>
            </a:r>
            <a:endParaRPr lang="en-US" dirty="0">
              <a:solidFill>
                <a:schemeClr val="bg1"/>
              </a:solidFill>
              <a:cs typeface="Times New Roman" pitchFamily="18" charset="0"/>
            </a:endParaRPr>
          </a:p>
        </p:txBody>
      </p:sp>
      <p:sp>
        <p:nvSpPr>
          <p:cNvPr id="12" name="Footer Placeholder 3"/>
          <p:cNvSpPr>
            <a:spLocks noGrp="1"/>
          </p:cNvSpPr>
          <p:nvPr>
            <p:ph type="ftr" sz="quarter" idx="11"/>
          </p:nvPr>
        </p:nvSpPr>
        <p:spPr>
          <a:xfrm>
            <a:off x="3181350" y="6432240"/>
            <a:ext cx="5772150" cy="501650"/>
          </a:xfrm>
        </p:spPr>
        <p:txBody>
          <a:bodyPr/>
          <a:lstStyle/>
          <a:p>
            <a:r>
              <a:rPr lang="en-US" dirty="0">
                <a:solidFill>
                  <a:schemeClr val="bg1"/>
                </a:solidFill>
              </a:rPr>
              <a:t>Carnegie Museum of Art 2016 Digital Provenance Symposium @</a:t>
            </a:r>
            <a:r>
              <a:rPr lang="en-US" dirty="0" err="1">
                <a:solidFill>
                  <a:schemeClr val="bg1"/>
                </a:solidFill>
              </a:rPr>
              <a:t>edgartdata</a:t>
            </a:r>
            <a:endParaRPr lang="en-US" dirty="0">
              <a:solidFill>
                <a:schemeClr val="bg1"/>
              </a:solidFill>
            </a:endParaRPr>
          </a:p>
        </p:txBody>
      </p:sp>
    </p:spTree>
    <p:extLst>
      <p:ext uri="{BB962C8B-B14F-4D97-AF65-F5344CB8AC3E}">
        <p14:creationId xmlns:p14="http://schemas.microsoft.com/office/powerpoint/2010/main" val="23084573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a:t>Linked Open Data supported </a:t>
            </a:r>
            <a:br>
              <a:rPr lang="en-US" b="1" dirty="0"/>
            </a:br>
            <a:r>
              <a:rPr lang="en-US" b="1" dirty="0"/>
              <a:t>provenance scholarship</a:t>
            </a:r>
            <a:br>
              <a:rPr lang="en-US" b="1" dirty="0"/>
            </a:br>
            <a:r>
              <a:rPr lang="en-US" b="1" dirty="0"/>
              <a:t>at the Yale Center for British Art</a:t>
            </a:r>
          </a:p>
        </p:txBody>
      </p:sp>
      <p:sp>
        <p:nvSpPr>
          <p:cNvPr id="3" name="Content Placeholder 2"/>
          <p:cNvSpPr>
            <a:spLocks noGrp="1"/>
          </p:cNvSpPr>
          <p:nvPr>
            <p:ph idx="1"/>
          </p:nvPr>
        </p:nvSpPr>
        <p:spPr>
          <a:xfrm>
            <a:off x="838200" y="1825625"/>
            <a:ext cx="11353800" cy="4351338"/>
          </a:xfrm>
        </p:spPr>
        <p:txBody>
          <a:bodyPr/>
          <a:lstStyle/>
          <a:p>
            <a:endParaRPr lang="en-US" dirty="0"/>
          </a:p>
        </p:txBody>
      </p:sp>
      <p:pic>
        <p:nvPicPr>
          <p:cNvPr id="1026" name="Picture 2" descr="Paul Mellon with marble portrait bust of Thomas, 1st Baron Dartrey, ca. 1770, by Joseph Wilton, photo by William B. Carter, Yale Department of Public Inform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4554" y="1960562"/>
            <a:ext cx="3742890" cy="368784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701192" y="5712579"/>
            <a:ext cx="8789615" cy="923330"/>
          </a:xfrm>
          <a:prstGeom prst="rect">
            <a:avLst/>
          </a:prstGeom>
          <a:noFill/>
        </p:spPr>
        <p:txBody>
          <a:bodyPr wrap="square" rtlCol="0">
            <a:spAutoFit/>
          </a:bodyPr>
          <a:lstStyle/>
          <a:p>
            <a:pPr algn="ctr"/>
            <a:r>
              <a:rPr lang="en-US" dirty="0"/>
              <a:t>Paul Mellon (1907-1999) and </a:t>
            </a:r>
            <a:r>
              <a:rPr lang="en-US" i="1" dirty="0"/>
              <a:t>Thomas Dawson, first Baron </a:t>
            </a:r>
            <a:r>
              <a:rPr lang="en-US" i="1" dirty="0" err="1"/>
              <a:t>Dartrey</a:t>
            </a:r>
            <a:r>
              <a:rPr lang="en-US" i="1" dirty="0"/>
              <a:t> (Later first Viscount Cremorne)</a:t>
            </a:r>
            <a:r>
              <a:rPr lang="en-US" dirty="0"/>
              <a:t>. Bust by Joseph Wilton RA, 1722–1803, British, ca. 1770, Carrara marble on an original oval </a:t>
            </a:r>
            <a:r>
              <a:rPr lang="en-US" dirty="0" err="1"/>
              <a:t>socle</a:t>
            </a:r>
            <a:r>
              <a:rPr lang="en-US" dirty="0"/>
              <a:t>, Yale Center for British Art, Paul Mellon Collection, B1977.14.33</a:t>
            </a:r>
          </a:p>
        </p:txBody>
      </p:sp>
      <p:sp>
        <p:nvSpPr>
          <p:cNvPr id="5" name="Footer Placeholder 4"/>
          <p:cNvSpPr>
            <a:spLocks noGrp="1"/>
          </p:cNvSpPr>
          <p:nvPr>
            <p:ph type="ftr" sz="quarter" idx="11"/>
          </p:nvPr>
        </p:nvSpPr>
        <p:spPr>
          <a:xfrm>
            <a:off x="6942233" y="6541003"/>
            <a:ext cx="5586663" cy="365125"/>
          </a:xfrm>
        </p:spPr>
        <p:txBody>
          <a:bodyPr/>
          <a:lstStyle/>
          <a:p>
            <a:r>
              <a:rPr lang="en-US" dirty="0"/>
              <a:t>Carnegie Museum of Art 2016 Digital Provenance Symposium @</a:t>
            </a:r>
            <a:r>
              <a:rPr lang="en-US" dirty="0" err="1"/>
              <a:t>edgartdata</a:t>
            </a:r>
            <a:endParaRPr lang="en-US" dirty="0"/>
          </a:p>
        </p:txBody>
      </p:sp>
    </p:spTree>
    <p:extLst>
      <p:ext uri="{BB962C8B-B14F-4D97-AF65-F5344CB8AC3E}">
        <p14:creationId xmlns:p14="http://schemas.microsoft.com/office/powerpoint/2010/main" val="42791791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9" name="Rectangle 8"/>
          <p:cNvSpPr/>
          <p:nvPr/>
        </p:nvSpPr>
        <p:spPr>
          <a:xfrm>
            <a:off x="1524000" y="0"/>
            <a:ext cx="7429500" cy="6858000"/>
          </a:xfrm>
          <a:prstGeom prst="rect">
            <a:avLst/>
          </a:prstGeom>
          <a:solidFill>
            <a:schemeClr val="bg1">
              <a:lumMod val="65000"/>
            </a:schemeClr>
          </a:soli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750" dirty="0"/>
          </a:p>
        </p:txBody>
      </p:sp>
      <p:sp>
        <p:nvSpPr>
          <p:cNvPr id="7" name="TextBox 6"/>
          <p:cNvSpPr txBox="1"/>
          <p:nvPr/>
        </p:nvSpPr>
        <p:spPr>
          <a:xfrm>
            <a:off x="-1665004" y="1510986"/>
            <a:ext cx="184731" cy="669414"/>
          </a:xfrm>
          <a:prstGeom prst="rect">
            <a:avLst/>
          </a:prstGeom>
          <a:noFill/>
        </p:spPr>
        <p:txBody>
          <a:bodyPr wrap="none" rtlCol="0">
            <a:spAutoFit/>
          </a:bodyPr>
          <a:lstStyle/>
          <a:p>
            <a:endParaRPr lang="en-US" sz="3750" dirty="0"/>
          </a:p>
        </p:txBody>
      </p:sp>
      <p:sp>
        <p:nvSpPr>
          <p:cNvPr id="4" name="Title 3"/>
          <p:cNvSpPr>
            <a:spLocks noGrp="1"/>
          </p:cNvSpPr>
          <p:nvPr>
            <p:ph type="title"/>
          </p:nvPr>
        </p:nvSpPr>
        <p:spPr>
          <a:xfrm>
            <a:off x="1524000" y="146959"/>
            <a:ext cx="7429500" cy="994172"/>
          </a:xfrm>
        </p:spPr>
        <p:txBody>
          <a:bodyPr/>
          <a:lstStyle/>
          <a:p>
            <a:pPr algn="ctr"/>
            <a:r>
              <a:rPr lang="en-US" dirty="0">
                <a:solidFill>
                  <a:schemeClr val="bg1"/>
                </a:solidFill>
              </a:rPr>
              <a:t>Why Linked Open Data?</a:t>
            </a:r>
          </a:p>
        </p:txBody>
      </p:sp>
      <p:sp>
        <p:nvSpPr>
          <p:cNvPr id="5" name="Content Placeholder 4"/>
          <p:cNvSpPr>
            <a:spLocks noGrp="1"/>
          </p:cNvSpPr>
          <p:nvPr>
            <p:ph idx="1"/>
          </p:nvPr>
        </p:nvSpPr>
        <p:spPr>
          <a:xfrm>
            <a:off x="1524001" y="1141131"/>
            <a:ext cx="9677399" cy="3354669"/>
          </a:xfrm>
        </p:spPr>
        <p:txBody>
          <a:bodyPr>
            <a:noAutofit/>
          </a:bodyPr>
          <a:lstStyle/>
          <a:p>
            <a:pPr lvl="0" fontAlgn="base">
              <a:lnSpc>
                <a:spcPct val="100000"/>
              </a:lnSpc>
              <a:spcBef>
                <a:spcPct val="0"/>
              </a:spcBef>
              <a:spcAft>
                <a:spcPct val="0"/>
              </a:spcAft>
            </a:pPr>
            <a:r>
              <a:rPr lang="en-US" sz="2500" dirty="0">
                <a:solidFill>
                  <a:schemeClr val="bg1"/>
                </a:solidFill>
                <a:ea typeface="Calibri" pitchFamily="34" charset="0"/>
                <a:cs typeface="Times New Roman" pitchFamily="18" charset="0"/>
              </a:rPr>
              <a:t>Relevance of cultural heritage institutions in Semantic Web</a:t>
            </a:r>
          </a:p>
          <a:p>
            <a:pPr lvl="0" fontAlgn="base">
              <a:lnSpc>
                <a:spcPct val="100000"/>
              </a:lnSpc>
              <a:spcBef>
                <a:spcPct val="0"/>
              </a:spcBef>
              <a:spcAft>
                <a:spcPct val="0"/>
              </a:spcAft>
            </a:pPr>
            <a:endParaRPr lang="en-US" sz="2500" dirty="0">
              <a:solidFill>
                <a:schemeClr val="bg1"/>
              </a:solidFill>
              <a:ea typeface="Calibri" pitchFamily="34" charset="0"/>
              <a:cs typeface="Times New Roman" pitchFamily="18" charset="0"/>
            </a:endParaRPr>
          </a:p>
          <a:p>
            <a:pPr lvl="0" fontAlgn="base">
              <a:lnSpc>
                <a:spcPct val="100000"/>
              </a:lnSpc>
              <a:spcBef>
                <a:spcPct val="0"/>
              </a:spcBef>
              <a:spcAft>
                <a:spcPct val="0"/>
              </a:spcAft>
            </a:pPr>
            <a:r>
              <a:rPr lang="en-US" sz="2500" dirty="0">
                <a:solidFill>
                  <a:schemeClr val="bg1"/>
                </a:solidFill>
                <a:ea typeface="Calibri" pitchFamily="34" charset="0"/>
                <a:cs typeface="Times New Roman" pitchFamily="18" charset="0"/>
              </a:rPr>
              <a:t>Produce high quality knowledge for the future</a:t>
            </a:r>
          </a:p>
          <a:p>
            <a:pPr lvl="0" fontAlgn="base">
              <a:lnSpc>
                <a:spcPct val="100000"/>
              </a:lnSpc>
              <a:spcBef>
                <a:spcPct val="0"/>
              </a:spcBef>
              <a:spcAft>
                <a:spcPct val="0"/>
              </a:spcAft>
            </a:pPr>
            <a:endParaRPr lang="en-US" sz="2500" dirty="0">
              <a:solidFill>
                <a:schemeClr val="bg1"/>
              </a:solidFill>
              <a:cs typeface="Times New Roman" pitchFamily="18" charset="0"/>
            </a:endParaRPr>
          </a:p>
        </p:txBody>
      </p:sp>
      <p:sp>
        <p:nvSpPr>
          <p:cNvPr id="3" name="TextBox 2"/>
          <p:cNvSpPr txBox="1"/>
          <p:nvPr/>
        </p:nvSpPr>
        <p:spPr>
          <a:xfrm>
            <a:off x="4267200" y="3126194"/>
            <a:ext cx="7543800" cy="3170099"/>
          </a:xfrm>
          <a:prstGeom prst="rect">
            <a:avLst/>
          </a:prstGeom>
          <a:noFill/>
        </p:spPr>
        <p:txBody>
          <a:bodyPr wrap="square" rtlCol="0">
            <a:spAutoFit/>
          </a:bodyPr>
          <a:lstStyle/>
          <a:p>
            <a:pPr fontAlgn="base">
              <a:spcBef>
                <a:spcPct val="0"/>
              </a:spcBef>
              <a:spcAft>
                <a:spcPct val="0"/>
              </a:spcAft>
            </a:pPr>
            <a:r>
              <a:rPr lang="en-US" sz="2000" dirty="0">
                <a:solidFill>
                  <a:schemeClr val="bg1"/>
                </a:solidFill>
              </a:rPr>
              <a:t>“Something very important is happening that could </a:t>
            </a:r>
            <a:r>
              <a:rPr lang="en-US" sz="2000" b="1" dirty="0" err="1">
                <a:solidFill>
                  <a:schemeClr val="bg1"/>
                </a:solidFill>
              </a:rPr>
              <a:t>revolutionise</a:t>
            </a:r>
            <a:r>
              <a:rPr lang="en-US" sz="2000" dirty="0">
                <a:solidFill>
                  <a:schemeClr val="bg1"/>
                </a:solidFill>
              </a:rPr>
              <a:t> the way cultural and art </a:t>
            </a:r>
            <a:r>
              <a:rPr lang="en-US" sz="2000" dirty="0" err="1">
                <a:solidFill>
                  <a:schemeClr val="bg1"/>
                </a:solidFill>
              </a:rPr>
              <a:t>organisations</a:t>
            </a:r>
            <a:r>
              <a:rPr lang="en-US" sz="2000" dirty="0">
                <a:solidFill>
                  <a:schemeClr val="bg1"/>
                </a:solidFill>
              </a:rPr>
              <a:t> collaborate. This thing isn’t about massive aggregations and industrial scale portals. Rather it is about a change 	in culture and direction for individual </a:t>
            </a:r>
            <a:r>
              <a:rPr lang="en-US" sz="2000" dirty="0" err="1">
                <a:solidFill>
                  <a:schemeClr val="bg1"/>
                </a:solidFill>
              </a:rPr>
              <a:t>organisations</a:t>
            </a:r>
            <a:r>
              <a:rPr lang="en-US" sz="2000" dirty="0">
                <a:solidFill>
                  <a:schemeClr val="bg1"/>
                </a:solidFill>
              </a:rPr>
              <a:t> that want to directly engage with the Internet as a tool for 	sharing and developing our understanding and 	knowledge of the world.”</a:t>
            </a:r>
          </a:p>
          <a:p>
            <a:pPr fontAlgn="base">
              <a:spcBef>
                <a:spcPct val="0"/>
              </a:spcBef>
              <a:spcAft>
                <a:spcPct val="0"/>
              </a:spcAft>
            </a:pPr>
            <a:r>
              <a:rPr lang="en-US" sz="2000" dirty="0">
                <a:solidFill>
                  <a:schemeClr val="bg1"/>
                </a:solidFill>
                <a:cs typeface="Times New Roman" pitchFamily="18" charset="0"/>
              </a:rPr>
              <a:t>		- Dominic Oldman, </a:t>
            </a:r>
          </a:p>
          <a:p>
            <a:pPr fontAlgn="base">
              <a:spcBef>
                <a:spcPct val="0"/>
              </a:spcBef>
              <a:spcAft>
                <a:spcPct val="0"/>
              </a:spcAft>
            </a:pPr>
            <a:r>
              <a:rPr lang="en-US" sz="2000" dirty="0">
                <a:solidFill>
                  <a:schemeClr val="bg1"/>
                </a:solidFill>
                <a:cs typeface="Times New Roman" pitchFamily="18" charset="0"/>
              </a:rPr>
              <a:t>		  British Museum Senior Curator and </a:t>
            </a:r>
          </a:p>
          <a:p>
            <a:pPr fontAlgn="base">
              <a:spcBef>
                <a:spcPct val="0"/>
              </a:spcBef>
              <a:spcAft>
                <a:spcPct val="0"/>
              </a:spcAft>
            </a:pPr>
            <a:r>
              <a:rPr lang="en-US" sz="2000" dirty="0">
                <a:solidFill>
                  <a:schemeClr val="bg1"/>
                </a:solidFill>
                <a:cs typeface="Times New Roman" pitchFamily="18" charset="0"/>
              </a:rPr>
              <a:t>		  Head of ResearchSpace</a:t>
            </a:r>
          </a:p>
          <a:p>
            <a:endParaRPr lang="en-US" sz="2000" dirty="0"/>
          </a:p>
        </p:txBody>
      </p:sp>
      <p:sp>
        <p:nvSpPr>
          <p:cNvPr id="12" name="Footer Placeholder 3"/>
          <p:cNvSpPr>
            <a:spLocks noGrp="1"/>
          </p:cNvSpPr>
          <p:nvPr>
            <p:ph type="ftr" sz="quarter" idx="11"/>
          </p:nvPr>
        </p:nvSpPr>
        <p:spPr>
          <a:xfrm>
            <a:off x="3181350" y="6432240"/>
            <a:ext cx="5772150" cy="501650"/>
          </a:xfrm>
        </p:spPr>
        <p:txBody>
          <a:bodyPr/>
          <a:lstStyle/>
          <a:p>
            <a:r>
              <a:rPr lang="en-US" dirty="0">
                <a:solidFill>
                  <a:schemeClr val="bg1"/>
                </a:solidFill>
              </a:rPr>
              <a:t>Carnegie Museum of Art 2016 Digital Provenance Symposium @</a:t>
            </a:r>
            <a:r>
              <a:rPr lang="en-US" dirty="0" err="1">
                <a:solidFill>
                  <a:schemeClr val="bg1"/>
                </a:solidFill>
              </a:rPr>
              <a:t>edgartdata</a:t>
            </a:r>
            <a:endParaRPr lang="en-US" dirty="0">
              <a:solidFill>
                <a:schemeClr val="bg1"/>
              </a:solidFill>
            </a:endParaRPr>
          </a:p>
        </p:txBody>
      </p:sp>
    </p:spTree>
    <p:extLst>
      <p:ext uri="{BB962C8B-B14F-4D97-AF65-F5344CB8AC3E}">
        <p14:creationId xmlns:p14="http://schemas.microsoft.com/office/powerpoint/2010/main" val="29862114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9" name="Rectangle 8"/>
          <p:cNvSpPr/>
          <p:nvPr/>
        </p:nvSpPr>
        <p:spPr>
          <a:xfrm>
            <a:off x="1524000" y="0"/>
            <a:ext cx="7429500" cy="6858000"/>
          </a:xfrm>
          <a:prstGeom prst="rect">
            <a:avLst/>
          </a:prstGeom>
          <a:solidFill>
            <a:schemeClr val="bg1">
              <a:lumMod val="65000"/>
            </a:schemeClr>
          </a:soli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750" dirty="0"/>
          </a:p>
        </p:txBody>
      </p:sp>
      <p:sp>
        <p:nvSpPr>
          <p:cNvPr id="7" name="TextBox 6"/>
          <p:cNvSpPr txBox="1"/>
          <p:nvPr/>
        </p:nvSpPr>
        <p:spPr>
          <a:xfrm>
            <a:off x="-1665004" y="1510986"/>
            <a:ext cx="184731" cy="669414"/>
          </a:xfrm>
          <a:prstGeom prst="rect">
            <a:avLst/>
          </a:prstGeom>
          <a:noFill/>
        </p:spPr>
        <p:txBody>
          <a:bodyPr wrap="none" rtlCol="0">
            <a:spAutoFit/>
          </a:bodyPr>
          <a:lstStyle/>
          <a:p>
            <a:endParaRPr lang="en-US" sz="3750" dirty="0"/>
          </a:p>
        </p:txBody>
      </p:sp>
      <p:sp>
        <p:nvSpPr>
          <p:cNvPr id="4" name="Title 3"/>
          <p:cNvSpPr>
            <a:spLocks noGrp="1"/>
          </p:cNvSpPr>
          <p:nvPr>
            <p:ph type="title"/>
          </p:nvPr>
        </p:nvSpPr>
        <p:spPr>
          <a:xfrm>
            <a:off x="1524000" y="146959"/>
            <a:ext cx="7429500" cy="994172"/>
          </a:xfrm>
        </p:spPr>
        <p:txBody>
          <a:bodyPr/>
          <a:lstStyle/>
          <a:p>
            <a:pPr algn="ctr"/>
            <a:r>
              <a:rPr lang="en-US" dirty="0">
                <a:solidFill>
                  <a:schemeClr val="bg1"/>
                </a:solidFill>
              </a:rPr>
              <a:t>How to Linked Open Data?</a:t>
            </a:r>
          </a:p>
        </p:txBody>
      </p:sp>
      <p:sp>
        <p:nvSpPr>
          <p:cNvPr id="5" name="Content Placeholder 4"/>
          <p:cNvSpPr>
            <a:spLocks noGrp="1"/>
          </p:cNvSpPr>
          <p:nvPr>
            <p:ph idx="1"/>
          </p:nvPr>
        </p:nvSpPr>
        <p:spPr>
          <a:xfrm>
            <a:off x="2032548" y="763564"/>
            <a:ext cx="6920952" cy="5685857"/>
          </a:xfrm>
        </p:spPr>
        <p:txBody>
          <a:bodyPr>
            <a:noAutofit/>
          </a:bodyPr>
          <a:lstStyle/>
          <a:p>
            <a:pPr lvl="0" fontAlgn="base">
              <a:lnSpc>
                <a:spcPct val="100000"/>
              </a:lnSpc>
              <a:spcBef>
                <a:spcPct val="0"/>
              </a:spcBef>
              <a:spcAft>
                <a:spcPct val="0"/>
              </a:spcAft>
            </a:pPr>
            <a:endParaRPr lang="en-US" sz="2200" dirty="0">
              <a:solidFill>
                <a:schemeClr val="bg1"/>
              </a:solidFill>
              <a:cs typeface="Times New Roman" pitchFamily="18" charset="0"/>
            </a:endParaRPr>
          </a:p>
        </p:txBody>
      </p:sp>
      <p:sp>
        <p:nvSpPr>
          <p:cNvPr id="2" name="Rectangle 1"/>
          <p:cNvSpPr/>
          <p:nvPr/>
        </p:nvSpPr>
        <p:spPr>
          <a:xfrm>
            <a:off x="1832115" y="1943927"/>
            <a:ext cx="7121385" cy="4324261"/>
          </a:xfrm>
          <a:prstGeom prst="rect">
            <a:avLst/>
          </a:prstGeom>
        </p:spPr>
        <p:txBody>
          <a:bodyPr wrap="square">
            <a:spAutoFit/>
          </a:bodyPr>
          <a:lstStyle/>
          <a:p>
            <a:pPr fontAlgn="base">
              <a:spcBef>
                <a:spcPct val="0"/>
              </a:spcBef>
              <a:spcAft>
                <a:spcPct val="0"/>
              </a:spcAft>
            </a:pPr>
            <a:r>
              <a:rPr lang="en-US" sz="2500" dirty="0">
                <a:solidFill>
                  <a:schemeClr val="bg1"/>
                </a:solidFill>
                <a:cs typeface="Times New Roman" pitchFamily="18" charset="0"/>
              </a:rPr>
              <a:t>We now have great tools to take advantage of this opportunity:</a:t>
            </a:r>
          </a:p>
          <a:p>
            <a:pPr lvl="0" fontAlgn="base">
              <a:lnSpc>
                <a:spcPct val="100000"/>
              </a:lnSpc>
              <a:spcBef>
                <a:spcPct val="0"/>
              </a:spcBef>
              <a:spcAft>
                <a:spcPct val="0"/>
              </a:spcAft>
            </a:pPr>
            <a:endParaRPr lang="en-US" sz="2500" dirty="0">
              <a:solidFill>
                <a:schemeClr val="bg1"/>
              </a:solidFill>
              <a:cs typeface="Times New Roman" pitchFamily="18" charset="0"/>
            </a:endParaRPr>
          </a:p>
          <a:p>
            <a:pPr lvl="0" fontAlgn="base">
              <a:lnSpc>
                <a:spcPct val="100000"/>
              </a:lnSpc>
              <a:spcBef>
                <a:spcPct val="0"/>
              </a:spcBef>
              <a:spcAft>
                <a:spcPct val="0"/>
              </a:spcAft>
            </a:pPr>
            <a:r>
              <a:rPr lang="en-US" sz="2500" dirty="0">
                <a:solidFill>
                  <a:schemeClr val="bg1"/>
                </a:solidFill>
                <a:cs typeface="Times New Roman" pitchFamily="18" charset="0"/>
              </a:rPr>
              <a:t>- Web technologies: automated machine protocols to transport data (http, URIs, RDF)</a:t>
            </a:r>
          </a:p>
          <a:p>
            <a:pPr lvl="0" fontAlgn="base">
              <a:lnSpc>
                <a:spcPct val="100000"/>
              </a:lnSpc>
              <a:spcBef>
                <a:spcPct val="0"/>
              </a:spcBef>
              <a:spcAft>
                <a:spcPct val="0"/>
              </a:spcAft>
            </a:pPr>
            <a:endParaRPr lang="en-US" sz="2500" dirty="0">
              <a:solidFill>
                <a:schemeClr val="bg1"/>
              </a:solidFill>
              <a:cs typeface="Times New Roman" pitchFamily="18" charset="0"/>
            </a:endParaRPr>
          </a:p>
          <a:p>
            <a:pPr lvl="0" fontAlgn="base">
              <a:lnSpc>
                <a:spcPct val="100000"/>
              </a:lnSpc>
              <a:spcBef>
                <a:spcPct val="0"/>
              </a:spcBef>
              <a:spcAft>
                <a:spcPct val="0"/>
              </a:spcAft>
            </a:pPr>
            <a:r>
              <a:rPr lang="en-US" sz="2500" dirty="0">
                <a:solidFill>
                  <a:schemeClr val="bg1"/>
                </a:solidFill>
                <a:cs typeface="Times New Roman" pitchFamily="18" charset="0"/>
              </a:rPr>
              <a:t>- CIDOC-CRM: semantic framework/data model/ontology designed to accurately represent the richness and specificity of cultural heritage institutions’ knowledge on the Web and enable </a:t>
            </a:r>
            <a:r>
              <a:rPr lang="en-US" sz="2500" dirty="0">
                <a:solidFill>
                  <a:schemeClr val="bg1"/>
                </a:solidFill>
              </a:rPr>
              <a:t>semantic interoperability between multiple datasets</a:t>
            </a:r>
            <a:endParaRPr lang="en-US" sz="2500" dirty="0">
              <a:solidFill>
                <a:schemeClr val="bg1"/>
              </a:solidFill>
              <a:cs typeface="Times New Roman" pitchFamily="18" charset="0"/>
            </a:endParaRPr>
          </a:p>
        </p:txBody>
      </p:sp>
      <p:sp>
        <p:nvSpPr>
          <p:cNvPr id="12" name="Footer Placeholder 3"/>
          <p:cNvSpPr>
            <a:spLocks noGrp="1"/>
          </p:cNvSpPr>
          <p:nvPr>
            <p:ph type="ftr" sz="quarter" idx="11"/>
          </p:nvPr>
        </p:nvSpPr>
        <p:spPr>
          <a:xfrm>
            <a:off x="3181350" y="6432240"/>
            <a:ext cx="5772150" cy="501650"/>
          </a:xfrm>
        </p:spPr>
        <p:txBody>
          <a:bodyPr/>
          <a:lstStyle/>
          <a:p>
            <a:r>
              <a:rPr lang="en-US" dirty="0">
                <a:solidFill>
                  <a:schemeClr val="bg1"/>
                </a:solidFill>
              </a:rPr>
              <a:t>Carnegie Museum of Art 2016 Digital Provenance Symposium @</a:t>
            </a:r>
            <a:r>
              <a:rPr lang="en-US" dirty="0" err="1">
                <a:solidFill>
                  <a:schemeClr val="bg1"/>
                </a:solidFill>
              </a:rPr>
              <a:t>edgartdata</a:t>
            </a:r>
            <a:endParaRPr lang="en-US" dirty="0">
              <a:solidFill>
                <a:schemeClr val="bg1"/>
              </a:solidFill>
            </a:endParaRPr>
          </a:p>
        </p:txBody>
      </p:sp>
    </p:spTree>
    <p:extLst>
      <p:ext uri="{BB962C8B-B14F-4D97-AF65-F5344CB8AC3E}">
        <p14:creationId xmlns:p14="http://schemas.microsoft.com/office/powerpoint/2010/main" val="5751690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9" name="Rectangle 8"/>
          <p:cNvSpPr/>
          <p:nvPr/>
        </p:nvSpPr>
        <p:spPr>
          <a:xfrm>
            <a:off x="1524000" y="0"/>
            <a:ext cx="7429500" cy="6858000"/>
          </a:xfrm>
          <a:prstGeom prst="rect">
            <a:avLst/>
          </a:prstGeom>
          <a:solidFill>
            <a:schemeClr val="bg1">
              <a:lumMod val="65000"/>
            </a:schemeClr>
          </a:soli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750" dirty="0"/>
          </a:p>
        </p:txBody>
      </p:sp>
      <p:sp>
        <p:nvSpPr>
          <p:cNvPr id="7" name="TextBox 6"/>
          <p:cNvSpPr txBox="1"/>
          <p:nvPr/>
        </p:nvSpPr>
        <p:spPr>
          <a:xfrm>
            <a:off x="-1665004" y="1510986"/>
            <a:ext cx="184731" cy="669414"/>
          </a:xfrm>
          <a:prstGeom prst="rect">
            <a:avLst/>
          </a:prstGeom>
          <a:noFill/>
        </p:spPr>
        <p:txBody>
          <a:bodyPr wrap="none" rtlCol="0">
            <a:spAutoFit/>
          </a:bodyPr>
          <a:lstStyle/>
          <a:p>
            <a:endParaRPr lang="en-US" sz="3750" dirty="0"/>
          </a:p>
        </p:txBody>
      </p:sp>
      <p:sp>
        <p:nvSpPr>
          <p:cNvPr id="4" name="Title 3"/>
          <p:cNvSpPr>
            <a:spLocks noGrp="1"/>
          </p:cNvSpPr>
          <p:nvPr>
            <p:ph type="title"/>
          </p:nvPr>
        </p:nvSpPr>
        <p:spPr>
          <a:xfrm>
            <a:off x="1524000" y="146959"/>
            <a:ext cx="7429500" cy="994172"/>
          </a:xfrm>
        </p:spPr>
        <p:txBody>
          <a:bodyPr/>
          <a:lstStyle/>
          <a:p>
            <a:pPr algn="ctr"/>
            <a:r>
              <a:rPr lang="en-US" dirty="0">
                <a:solidFill>
                  <a:schemeClr val="bg1"/>
                </a:solidFill>
              </a:rPr>
              <a:t>What is CIDOC-CRM?</a:t>
            </a:r>
          </a:p>
        </p:txBody>
      </p:sp>
      <p:sp>
        <p:nvSpPr>
          <p:cNvPr id="2" name="Rectangle 1"/>
          <p:cNvSpPr/>
          <p:nvPr/>
        </p:nvSpPr>
        <p:spPr>
          <a:xfrm>
            <a:off x="1766198" y="1209140"/>
            <a:ext cx="7121385" cy="2015936"/>
          </a:xfrm>
          <a:prstGeom prst="rect">
            <a:avLst/>
          </a:prstGeom>
        </p:spPr>
        <p:txBody>
          <a:bodyPr wrap="square">
            <a:spAutoFit/>
          </a:bodyPr>
          <a:lstStyle/>
          <a:p>
            <a:pPr lvl="0" fontAlgn="base">
              <a:lnSpc>
                <a:spcPct val="100000"/>
              </a:lnSpc>
              <a:spcBef>
                <a:spcPct val="0"/>
              </a:spcBef>
              <a:spcAft>
                <a:spcPct val="0"/>
              </a:spcAft>
            </a:pPr>
            <a:r>
              <a:rPr lang="en-US" sz="2500" dirty="0">
                <a:solidFill>
                  <a:schemeClr val="bg1"/>
                </a:solidFill>
                <a:cs typeface="Times New Roman" pitchFamily="18" charset="0"/>
              </a:rPr>
              <a:t>The CIDOC-CRM makes relationships that are hidden in our databases’ data structure explicit for all to understand and build upon</a:t>
            </a:r>
          </a:p>
          <a:p>
            <a:pPr lvl="0" fontAlgn="base">
              <a:lnSpc>
                <a:spcPct val="100000"/>
              </a:lnSpc>
              <a:spcBef>
                <a:spcPct val="0"/>
              </a:spcBef>
              <a:spcAft>
                <a:spcPct val="0"/>
              </a:spcAft>
            </a:pPr>
            <a:endParaRPr lang="en-US" sz="2500" dirty="0">
              <a:solidFill>
                <a:schemeClr val="bg1"/>
              </a:solidFill>
              <a:cs typeface="Times New Roman" pitchFamily="18" charset="0"/>
            </a:endParaRPr>
          </a:p>
          <a:p>
            <a:pPr fontAlgn="base">
              <a:spcBef>
                <a:spcPct val="0"/>
              </a:spcBef>
              <a:spcAft>
                <a:spcPct val="0"/>
              </a:spcAft>
            </a:pPr>
            <a:endParaRPr lang="en-US" sz="2500" dirty="0">
              <a:solidFill>
                <a:schemeClr val="bg1"/>
              </a:solidFill>
              <a:cs typeface="Times New Roman" pitchFamily="18" charset="0"/>
            </a:endParaRPr>
          </a:p>
        </p:txBody>
      </p:sp>
      <p:pic>
        <p:nvPicPr>
          <p:cNvPr id="15" name="Picture 14"/>
          <p:cNvPicPr>
            <a:picLocks noChangeAspect="1" noChangeArrowheads="1"/>
          </p:cNvPicPr>
          <p:nvPr/>
        </p:nvPicPr>
        <p:blipFill>
          <a:blip r:embed="rId3" cstate="print"/>
          <a:srcRect/>
          <a:stretch>
            <a:fillRect/>
          </a:stretch>
        </p:blipFill>
        <p:spPr bwMode="auto">
          <a:xfrm>
            <a:off x="3974438" y="6022800"/>
            <a:ext cx="723900" cy="343641"/>
          </a:xfrm>
          <a:prstGeom prst="rect">
            <a:avLst/>
          </a:prstGeom>
          <a:noFill/>
          <a:ln w="9525">
            <a:noFill/>
            <a:miter lim="800000"/>
            <a:headEnd/>
            <a:tailEnd/>
          </a:ln>
        </p:spPr>
      </p:pic>
      <p:pic>
        <p:nvPicPr>
          <p:cNvPr id="2050" name="Picture 2" descr="https://d8e34922-a-b5a737ca-s-sites.googlegroups.com/a/researchspace.org/researchspace/home/rsandcrm/ssoverview_crm.png?attachauth=ANoY7coCqwgkiUPA_RIumMvGIHjQbmPRo5uIaTx4TVNXzRknvRF7yoRZ6amQ0N3Cm0g84PN-otrsLZOqq3Q5PD6w0FiOBYWPyFqNHFX19dMrDJhUtcvgUIY-vT2YdSq6klmXLdRWQ6fsAaDwLoaIOPz1XNghzbtrwwGGzgEWjqEti6yUJ1QBZQFYsJiBmsJDdKnIbAJq-_oXVj_Kn_mQwSH7fmvO6ZmoGx1qb8djDOEe5u3bj3cGjY-uY2a3nI7Y5TFP3hJMzI9W&amp;attredirects=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48642" y="2619326"/>
            <a:ext cx="4575492" cy="325555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232896" y="2590702"/>
            <a:ext cx="4006096" cy="3170099"/>
          </a:xfrm>
          <a:prstGeom prst="rect">
            <a:avLst/>
          </a:prstGeom>
          <a:noFill/>
        </p:spPr>
        <p:txBody>
          <a:bodyPr wrap="square" rtlCol="0">
            <a:spAutoFit/>
          </a:bodyPr>
          <a:lstStyle/>
          <a:p>
            <a:r>
              <a:rPr lang="en-US" sz="2500" dirty="0">
                <a:solidFill>
                  <a:schemeClr val="bg1"/>
                </a:solidFill>
              </a:rPr>
              <a:t>The role of the Conceptual Reference Model ontology is to harmonize the semantic relationships created between </a:t>
            </a:r>
            <a:r>
              <a:rPr lang="en-US" sz="2500" b="1" dirty="0">
                <a:solidFill>
                  <a:schemeClr val="bg1"/>
                </a:solidFill>
              </a:rPr>
              <a:t>things</a:t>
            </a:r>
            <a:r>
              <a:rPr lang="en-US" sz="2500" dirty="0">
                <a:solidFill>
                  <a:schemeClr val="bg1"/>
                </a:solidFill>
              </a:rPr>
              <a:t>, </a:t>
            </a:r>
            <a:r>
              <a:rPr lang="en-US" sz="2500" b="1" dirty="0">
                <a:solidFill>
                  <a:schemeClr val="bg1"/>
                </a:solidFill>
              </a:rPr>
              <a:t>people</a:t>
            </a:r>
            <a:r>
              <a:rPr lang="en-US" sz="2500" dirty="0">
                <a:solidFill>
                  <a:schemeClr val="bg1"/>
                </a:solidFill>
              </a:rPr>
              <a:t>, </a:t>
            </a:r>
            <a:r>
              <a:rPr lang="en-US" sz="2500" b="1" dirty="0">
                <a:solidFill>
                  <a:schemeClr val="bg1"/>
                </a:solidFill>
              </a:rPr>
              <a:t>places</a:t>
            </a:r>
            <a:r>
              <a:rPr lang="en-US" sz="2500" dirty="0">
                <a:solidFill>
                  <a:schemeClr val="bg1"/>
                </a:solidFill>
              </a:rPr>
              <a:t>, </a:t>
            </a:r>
            <a:r>
              <a:rPr lang="en-US" sz="2500" b="1" dirty="0">
                <a:solidFill>
                  <a:schemeClr val="bg1"/>
                </a:solidFill>
              </a:rPr>
              <a:t>events</a:t>
            </a:r>
            <a:r>
              <a:rPr lang="en-US" sz="2500" dirty="0">
                <a:solidFill>
                  <a:schemeClr val="bg1"/>
                </a:solidFill>
              </a:rPr>
              <a:t>, </a:t>
            </a:r>
            <a:r>
              <a:rPr lang="en-US" sz="2500" b="1" dirty="0">
                <a:solidFill>
                  <a:schemeClr val="bg1"/>
                </a:solidFill>
              </a:rPr>
              <a:t>times</a:t>
            </a:r>
            <a:r>
              <a:rPr lang="en-US" sz="2500" dirty="0">
                <a:solidFill>
                  <a:schemeClr val="bg1"/>
                </a:solidFill>
              </a:rPr>
              <a:t>, and </a:t>
            </a:r>
            <a:r>
              <a:rPr lang="en-US" sz="2500" b="1" dirty="0">
                <a:solidFill>
                  <a:schemeClr val="bg1"/>
                </a:solidFill>
              </a:rPr>
              <a:t>concepts</a:t>
            </a:r>
            <a:r>
              <a:rPr lang="en-US" sz="2500" dirty="0">
                <a:solidFill>
                  <a:schemeClr val="bg1"/>
                </a:solidFill>
              </a:rPr>
              <a:t> from multiple datasets. </a:t>
            </a:r>
          </a:p>
        </p:txBody>
      </p:sp>
      <p:sp>
        <p:nvSpPr>
          <p:cNvPr id="14" name="Footer Placeholder 3"/>
          <p:cNvSpPr>
            <a:spLocks noGrp="1"/>
          </p:cNvSpPr>
          <p:nvPr>
            <p:ph type="ftr" sz="quarter" idx="11"/>
          </p:nvPr>
        </p:nvSpPr>
        <p:spPr>
          <a:xfrm>
            <a:off x="3181350" y="6432240"/>
            <a:ext cx="5772150" cy="501650"/>
          </a:xfrm>
        </p:spPr>
        <p:txBody>
          <a:bodyPr/>
          <a:lstStyle/>
          <a:p>
            <a:r>
              <a:rPr lang="en-US" dirty="0">
                <a:solidFill>
                  <a:schemeClr val="bg1"/>
                </a:solidFill>
              </a:rPr>
              <a:t>Carnegie Museum of Art 2016 Digital Provenance Symposium @</a:t>
            </a:r>
            <a:r>
              <a:rPr lang="en-US" dirty="0" err="1">
                <a:solidFill>
                  <a:schemeClr val="bg1"/>
                </a:solidFill>
              </a:rPr>
              <a:t>edgartdata</a:t>
            </a:r>
            <a:endParaRPr lang="en-US" dirty="0">
              <a:solidFill>
                <a:schemeClr val="bg1"/>
              </a:solidFill>
            </a:endParaRPr>
          </a:p>
        </p:txBody>
      </p:sp>
    </p:spTree>
    <p:extLst>
      <p:ext uri="{BB962C8B-B14F-4D97-AF65-F5344CB8AC3E}">
        <p14:creationId xmlns:p14="http://schemas.microsoft.com/office/powerpoint/2010/main" val="10176401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0"/>
            <a:ext cx="10515600" cy="1325563"/>
          </a:xfrm>
        </p:spPr>
        <p:txBody>
          <a:bodyPr/>
          <a:lstStyle/>
          <a:p>
            <a:r>
              <a:rPr lang="en-US" dirty="0"/>
              <a:t>Data as network of knowledge</a:t>
            </a:r>
          </a:p>
        </p:txBody>
      </p:sp>
      <p:pic>
        <p:nvPicPr>
          <p:cNvPr id="5" name="Content Placeholder 4"/>
          <p:cNvPicPr>
            <a:picLocks noGrp="1" noChangeAspect="1"/>
          </p:cNvPicPr>
          <p:nvPr>
            <p:ph idx="1"/>
          </p:nvPr>
        </p:nvPicPr>
        <p:blipFill rotWithShape="1">
          <a:blip r:embed="rId3"/>
          <a:srcRect l="25507" t="10143" r="12221" b="13781"/>
          <a:stretch/>
        </p:blipFill>
        <p:spPr>
          <a:xfrm>
            <a:off x="2028825" y="1198060"/>
            <a:ext cx="7753350" cy="5325479"/>
          </a:xfrm>
          <a:prstGeom prst="rect">
            <a:avLst/>
          </a:prstGeom>
        </p:spPr>
      </p:pic>
      <p:sp>
        <p:nvSpPr>
          <p:cNvPr id="4" name="Footer Placeholder 3"/>
          <p:cNvSpPr>
            <a:spLocks noGrp="1"/>
          </p:cNvSpPr>
          <p:nvPr>
            <p:ph type="ftr" sz="quarter" idx="11"/>
          </p:nvPr>
        </p:nvSpPr>
        <p:spPr>
          <a:xfrm>
            <a:off x="6934200" y="6523539"/>
            <a:ext cx="5638800" cy="334377"/>
          </a:xfrm>
        </p:spPr>
        <p:txBody>
          <a:bodyPr/>
          <a:lstStyle/>
          <a:p>
            <a:r>
              <a:rPr lang="en-US" dirty="0"/>
              <a:t>Carnegie Museum of Art 2016 Digital Provenance Symposium @</a:t>
            </a:r>
            <a:r>
              <a:rPr lang="en-US" dirty="0" err="1"/>
              <a:t>edgartdata</a:t>
            </a:r>
            <a:endParaRPr lang="en-US" dirty="0"/>
          </a:p>
        </p:txBody>
      </p:sp>
      <p:sp>
        <p:nvSpPr>
          <p:cNvPr id="6" name="TextBox 5"/>
          <p:cNvSpPr txBox="1"/>
          <p:nvPr/>
        </p:nvSpPr>
        <p:spPr>
          <a:xfrm>
            <a:off x="247650" y="3324386"/>
            <a:ext cx="3562350" cy="1200329"/>
          </a:xfrm>
          <a:prstGeom prst="rect">
            <a:avLst/>
          </a:prstGeom>
          <a:noFill/>
        </p:spPr>
        <p:txBody>
          <a:bodyPr wrap="square" rtlCol="0">
            <a:spAutoFit/>
          </a:bodyPr>
          <a:lstStyle/>
          <a:p>
            <a:r>
              <a:rPr lang="en-US" dirty="0"/>
              <a:t>David Newbury’s tool for the American Art Collaborative consortium to review their data mappings to the CIDOC CRM</a:t>
            </a:r>
          </a:p>
        </p:txBody>
      </p:sp>
    </p:spTree>
    <p:extLst>
      <p:ext uri="{BB962C8B-B14F-4D97-AF65-F5344CB8AC3E}">
        <p14:creationId xmlns:p14="http://schemas.microsoft.com/office/powerpoint/2010/main" val="27606831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381000" y="6449090"/>
            <a:ext cx="5772150" cy="501650"/>
          </a:xfrm>
        </p:spPr>
        <p:txBody>
          <a:bodyPr/>
          <a:lstStyle/>
          <a:p>
            <a:r>
              <a:rPr lang="en-US" dirty="0"/>
              <a:t>Carnegie Museum of Art 2016 Digital Provenance Symposium @</a:t>
            </a:r>
            <a:r>
              <a:rPr lang="en-US" dirty="0" err="1"/>
              <a:t>edgartdata</a:t>
            </a:r>
            <a:endParaRPr lang="en-US" dirty="0"/>
          </a:p>
        </p:txBody>
      </p:sp>
      <p:sp>
        <p:nvSpPr>
          <p:cNvPr id="5" name="TextBox 4"/>
          <p:cNvSpPr txBox="1"/>
          <p:nvPr/>
        </p:nvSpPr>
        <p:spPr>
          <a:xfrm>
            <a:off x="381000" y="365125"/>
            <a:ext cx="6877050" cy="6109365"/>
          </a:xfrm>
          <a:prstGeom prst="rect">
            <a:avLst/>
          </a:prstGeom>
          <a:noFill/>
        </p:spPr>
        <p:txBody>
          <a:bodyPr wrap="square" rtlCol="0">
            <a:spAutoFit/>
          </a:bodyPr>
          <a:lstStyle/>
          <a:p>
            <a:pPr algn="ctr"/>
            <a:r>
              <a:rPr lang="en-US" sz="2300" b="1" dirty="0"/>
              <a:t>Provenance for </a:t>
            </a:r>
            <a:r>
              <a:rPr lang="en-US" sz="2300" b="1" i="1" dirty="0" err="1"/>
              <a:t>Mountjoy</a:t>
            </a:r>
            <a:r>
              <a:rPr lang="en-US" sz="2300" b="1" i="1" dirty="0"/>
              <a:t> Blount, Earl of Newport</a:t>
            </a:r>
            <a:r>
              <a:rPr lang="en-US" sz="2300" b="1" dirty="0"/>
              <a:t> </a:t>
            </a:r>
          </a:p>
          <a:p>
            <a:pPr algn="ctr"/>
            <a:r>
              <a:rPr lang="en-US" sz="2300" dirty="0"/>
              <a:t>by Sir Anthony Van </a:t>
            </a:r>
            <a:r>
              <a:rPr lang="en-US" sz="2300" dirty="0" err="1"/>
              <a:t>Dyck</a:t>
            </a:r>
            <a:r>
              <a:rPr lang="en-US" sz="2300" dirty="0"/>
              <a:t>, 1599–1641, Flemish, active in Britain (1620–21; 1632–34; 1635–41), 1637 to 1638, oil on canvas, Yale Center for British Art, Paul Mellon Collection: </a:t>
            </a:r>
          </a:p>
          <a:p>
            <a:pPr algn="ctr"/>
            <a:endParaRPr lang="en-US" sz="2300" dirty="0"/>
          </a:p>
          <a:p>
            <a:pPr algn="ctr"/>
            <a:r>
              <a:rPr lang="en-US" sz="2300" dirty="0"/>
              <a:t>Earls of Newport by descent to 4th Earl, who died in 1679, when title became extinct: bought (?) by 1st Earl of Bradford, by descent to 4th Earl, who died 1762, when title became extinct; Diana, Dowager Countess of </a:t>
            </a:r>
            <a:r>
              <a:rPr lang="en-US" sz="2300" dirty="0" err="1"/>
              <a:t>Mountrath</a:t>
            </a:r>
            <a:r>
              <a:rPr lang="en-US" sz="2300" dirty="0"/>
              <a:t> (d.1766), sister of the 4th Earl of Bradford, by inheritance; by descent to Lady Caroline </a:t>
            </a:r>
            <a:r>
              <a:rPr lang="en-US" sz="2300" dirty="0" err="1"/>
              <a:t>Damer</a:t>
            </a:r>
            <a:r>
              <a:rPr lang="en-US" sz="2300" dirty="0"/>
              <a:t>, ( d. 1829), and Henry Dawson-</a:t>
            </a:r>
            <a:r>
              <a:rPr lang="en-US" sz="2300" dirty="0" err="1"/>
              <a:t>Damer</a:t>
            </a:r>
            <a:r>
              <a:rPr lang="en-US" sz="2300" dirty="0"/>
              <a:t> (d. 1841); 3rd Earl of </a:t>
            </a:r>
            <a:r>
              <a:rPr lang="en-US" sz="2300" dirty="0" err="1"/>
              <a:t>Portarlington</a:t>
            </a:r>
            <a:r>
              <a:rPr lang="en-US" sz="2300" dirty="0"/>
              <a:t>, by inheritance; the Earl of Northbrook, acquired by exchange in 1881; Mrs. Anna Thomson Dodge, sale, Christie’s , 25 June 1971 (lot 10, from Duveen), bought John Baskett for Paul Mellon.</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24435" y="346075"/>
            <a:ext cx="3781765" cy="5932178"/>
          </a:xfrm>
          <a:prstGeom prst="rect">
            <a:avLst/>
          </a:prstGeom>
        </p:spPr>
      </p:pic>
      <p:sp>
        <p:nvSpPr>
          <p:cNvPr id="7" name="TextBox 6"/>
          <p:cNvSpPr txBox="1"/>
          <p:nvPr/>
        </p:nvSpPr>
        <p:spPr>
          <a:xfrm>
            <a:off x="7667285" y="6474490"/>
            <a:ext cx="4315165" cy="276999"/>
          </a:xfrm>
          <a:prstGeom prst="rect">
            <a:avLst/>
          </a:prstGeom>
          <a:noFill/>
        </p:spPr>
        <p:txBody>
          <a:bodyPr wrap="square" rtlCol="0">
            <a:spAutoFit/>
          </a:bodyPr>
          <a:lstStyle/>
          <a:p>
            <a:r>
              <a:rPr lang="en-US" sz="1200" dirty="0">
                <a:hlinkClick r:id="rId4"/>
              </a:rPr>
              <a:t>http://collections.britishart.yale.edu/vufind/Record/1669234</a:t>
            </a:r>
            <a:r>
              <a:rPr lang="en-US" sz="1200" dirty="0"/>
              <a:t> </a:t>
            </a:r>
          </a:p>
        </p:txBody>
      </p:sp>
    </p:spTree>
    <p:extLst>
      <p:ext uri="{BB962C8B-B14F-4D97-AF65-F5344CB8AC3E}">
        <p14:creationId xmlns:p14="http://schemas.microsoft.com/office/powerpoint/2010/main" val="22184026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endParaRPr lang="en-US" dirty="0"/>
          </a:p>
        </p:txBody>
      </p:sp>
      <p:pic>
        <p:nvPicPr>
          <p:cNvPr id="4" name="Content Placeholder 3"/>
          <p:cNvPicPr>
            <a:picLocks noGrp="1" noChangeAspect="1"/>
          </p:cNvPicPr>
          <p:nvPr>
            <p:ph idx="1"/>
          </p:nvPr>
        </p:nvPicPr>
        <p:blipFill rotWithShape="1">
          <a:blip r:embed="rId3"/>
          <a:srcRect t="8054" r="16611" b="5452"/>
          <a:stretch/>
        </p:blipFill>
        <p:spPr>
          <a:xfrm>
            <a:off x="0" y="0"/>
            <a:ext cx="6970754" cy="4065012"/>
          </a:xfrm>
          <a:prstGeom prst="rect">
            <a:avLst/>
          </a:prstGeom>
        </p:spPr>
      </p:pic>
      <p:pic>
        <p:nvPicPr>
          <p:cNvPr id="3" name="Picture 2"/>
          <p:cNvPicPr>
            <a:picLocks noChangeAspect="1"/>
          </p:cNvPicPr>
          <p:nvPr/>
        </p:nvPicPr>
        <p:blipFill rotWithShape="1">
          <a:blip r:embed="rId4"/>
          <a:srcRect t="8748" r="5928" b="5055"/>
          <a:stretch/>
        </p:blipFill>
        <p:spPr>
          <a:xfrm>
            <a:off x="3745504" y="2506662"/>
            <a:ext cx="8446496" cy="4351338"/>
          </a:xfrm>
          <a:prstGeom prst="rect">
            <a:avLst/>
          </a:prstGeom>
        </p:spPr>
      </p:pic>
      <p:sp>
        <p:nvSpPr>
          <p:cNvPr id="6" name="Footer Placeholder 5"/>
          <p:cNvSpPr>
            <a:spLocks noGrp="1"/>
          </p:cNvSpPr>
          <p:nvPr>
            <p:ph type="ftr" sz="quarter" idx="11"/>
          </p:nvPr>
        </p:nvSpPr>
        <p:spPr/>
        <p:txBody>
          <a:bodyPr/>
          <a:lstStyle/>
          <a:p>
            <a:r>
              <a:rPr lang="en-US"/>
              <a:t>Carnegie Museum of Art 2016 Digital Provenance Symposium @edgartdata</a:t>
            </a:r>
          </a:p>
        </p:txBody>
      </p:sp>
      <p:sp>
        <p:nvSpPr>
          <p:cNvPr id="7" name="Footer Placeholder 3"/>
          <p:cNvSpPr txBox="1">
            <a:spLocks/>
          </p:cNvSpPr>
          <p:nvPr/>
        </p:nvSpPr>
        <p:spPr>
          <a:xfrm>
            <a:off x="-293096" y="6356350"/>
            <a:ext cx="3810000" cy="50165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Carnegie Museum of Art 2016 Digital Provenance Symposium @</a:t>
            </a:r>
            <a:r>
              <a:rPr lang="en-US" dirty="0" err="1"/>
              <a:t>edgartdata</a:t>
            </a:r>
            <a:endParaRPr lang="en-US" dirty="0"/>
          </a:p>
        </p:txBody>
      </p:sp>
      <p:sp>
        <p:nvSpPr>
          <p:cNvPr id="9" name="Rectangle 8"/>
          <p:cNvSpPr/>
          <p:nvPr/>
        </p:nvSpPr>
        <p:spPr>
          <a:xfrm>
            <a:off x="7409677" y="714662"/>
            <a:ext cx="4343400" cy="646331"/>
          </a:xfrm>
          <a:prstGeom prst="rect">
            <a:avLst/>
          </a:prstGeom>
        </p:spPr>
        <p:txBody>
          <a:bodyPr wrap="square">
            <a:spAutoFit/>
          </a:bodyPr>
          <a:lstStyle/>
          <a:p>
            <a:r>
              <a:rPr lang="en-US" dirty="0"/>
              <a:t>https://archive.org/stream/gri_33125000903597#page/n162/mode/1up</a:t>
            </a:r>
          </a:p>
        </p:txBody>
      </p:sp>
    </p:spTree>
    <p:extLst>
      <p:ext uri="{BB962C8B-B14F-4D97-AF65-F5344CB8AC3E}">
        <p14:creationId xmlns:p14="http://schemas.microsoft.com/office/powerpoint/2010/main" val="8447234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0"/>
            <a:ext cx="10515600" cy="1325563"/>
          </a:xfrm>
        </p:spPr>
        <p:txBody>
          <a:bodyPr/>
          <a:lstStyle/>
          <a:p>
            <a:r>
              <a:rPr lang="en-US" dirty="0"/>
              <a:t>Data as network of knowledge</a:t>
            </a:r>
          </a:p>
        </p:txBody>
      </p:sp>
      <p:sp>
        <p:nvSpPr>
          <p:cNvPr id="4" name="Footer Placeholder 3"/>
          <p:cNvSpPr>
            <a:spLocks noGrp="1"/>
          </p:cNvSpPr>
          <p:nvPr>
            <p:ph type="ftr" sz="quarter" idx="11"/>
          </p:nvPr>
        </p:nvSpPr>
        <p:spPr>
          <a:xfrm>
            <a:off x="6553200" y="6447131"/>
            <a:ext cx="5638800" cy="334377"/>
          </a:xfrm>
        </p:spPr>
        <p:txBody>
          <a:bodyPr/>
          <a:lstStyle/>
          <a:p>
            <a:r>
              <a:rPr lang="en-US" dirty="0"/>
              <a:t>Carnegie Museum of Art 2016 Digital Provenance Symposium @</a:t>
            </a:r>
            <a:r>
              <a:rPr lang="en-US" dirty="0" err="1"/>
              <a:t>edgartdata</a:t>
            </a:r>
            <a:endParaRPr lang="en-US" dirty="0"/>
          </a:p>
        </p:txBody>
      </p:sp>
      <p:sp>
        <p:nvSpPr>
          <p:cNvPr id="3" name="Content Placeholder 2"/>
          <p:cNvSpPr>
            <a:spLocks noGrp="1"/>
          </p:cNvSpPr>
          <p:nvPr>
            <p:ph idx="1"/>
          </p:nvPr>
        </p:nvSpPr>
        <p:spPr/>
        <p:txBody>
          <a:bodyPr/>
          <a:lstStyle/>
          <a:p>
            <a:endParaRPr lang="en-US"/>
          </a:p>
        </p:txBody>
      </p:sp>
      <p:pic>
        <p:nvPicPr>
          <p:cNvPr id="6" name="Picture 5"/>
          <p:cNvPicPr>
            <a:picLocks noChangeAspect="1"/>
          </p:cNvPicPr>
          <p:nvPr/>
        </p:nvPicPr>
        <p:blipFill rotWithShape="1">
          <a:blip r:embed="rId3"/>
          <a:srcRect l="24524" t="13232" r="8272" b="12434"/>
          <a:stretch/>
        </p:blipFill>
        <p:spPr>
          <a:xfrm>
            <a:off x="1724025" y="1085850"/>
            <a:ext cx="8743950" cy="5437689"/>
          </a:xfrm>
          <a:prstGeom prst="rect">
            <a:avLst/>
          </a:prstGeom>
        </p:spPr>
      </p:pic>
      <p:sp>
        <p:nvSpPr>
          <p:cNvPr id="7" name="TextBox 6"/>
          <p:cNvSpPr txBox="1"/>
          <p:nvPr/>
        </p:nvSpPr>
        <p:spPr>
          <a:xfrm>
            <a:off x="133350" y="5657671"/>
            <a:ext cx="3562350" cy="1200329"/>
          </a:xfrm>
          <a:prstGeom prst="rect">
            <a:avLst/>
          </a:prstGeom>
          <a:noFill/>
        </p:spPr>
        <p:txBody>
          <a:bodyPr wrap="square" rtlCol="0">
            <a:spAutoFit/>
          </a:bodyPr>
          <a:lstStyle/>
          <a:p>
            <a:r>
              <a:rPr lang="en-US" dirty="0"/>
              <a:t>David Newbury’s tool for the American Art Collaborative consortium to review their data mappings to the CIDOC CRM</a:t>
            </a:r>
          </a:p>
        </p:txBody>
      </p:sp>
    </p:spTree>
    <p:extLst>
      <p:ext uri="{BB962C8B-B14F-4D97-AF65-F5344CB8AC3E}">
        <p14:creationId xmlns:p14="http://schemas.microsoft.com/office/powerpoint/2010/main" val="3926078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pPr algn="ctr"/>
            <a:r>
              <a:rPr lang="en-US" dirty="0"/>
              <a:t>Tools to engage scholars: CMOA’s </a:t>
            </a:r>
            <a:r>
              <a:rPr lang="en-US" dirty="0" err="1"/>
              <a:t>Elysa</a:t>
            </a:r>
            <a:br>
              <a:rPr lang="en-US" dirty="0"/>
            </a:br>
            <a:r>
              <a:rPr lang="en-US" dirty="0"/>
              <a:t>http://www.museumprovenance.org/</a:t>
            </a:r>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a:xfrm>
            <a:off x="3106093" y="6492875"/>
            <a:ext cx="5440378" cy="365125"/>
          </a:xfrm>
        </p:spPr>
        <p:txBody>
          <a:bodyPr/>
          <a:lstStyle/>
          <a:p>
            <a:r>
              <a:rPr lang="en-US" dirty="0"/>
              <a:t>Carnegie Museum of Art 2016 Digital Provenance Symposium @</a:t>
            </a:r>
            <a:r>
              <a:rPr lang="en-US" dirty="0" err="1"/>
              <a:t>edgartdata</a:t>
            </a:r>
            <a:endParaRPr lang="en-US" dirty="0"/>
          </a:p>
        </p:txBody>
      </p:sp>
      <p:pic>
        <p:nvPicPr>
          <p:cNvPr id="2050" name="Picture 2" descr="Inline imag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4033" y="1254291"/>
            <a:ext cx="9423934" cy="5012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64777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a:t>Carnegie Museum of Art 2016 Digital Provenance Symposium @edgartdata</a:t>
            </a:r>
          </a:p>
        </p:txBody>
      </p:sp>
      <p:pic>
        <p:nvPicPr>
          <p:cNvPr id="5" name="Picture 4"/>
          <p:cNvPicPr>
            <a:picLocks noChangeAspect="1"/>
          </p:cNvPicPr>
          <p:nvPr/>
        </p:nvPicPr>
        <p:blipFill rotWithShape="1">
          <a:blip r:embed="rId3"/>
          <a:srcRect t="3125" b="4992"/>
          <a:stretch/>
        </p:blipFill>
        <p:spPr>
          <a:xfrm>
            <a:off x="117448" y="1"/>
            <a:ext cx="11957104" cy="6176962"/>
          </a:xfrm>
          <a:prstGeom prst="rect">
            <a:avLst/>
          </a:prstGeom>
        </p:spPr>
      </p:pic>
    </p:spTree>
    <p:extLst>
      <p:ext uri="{BB962C8B-B14F-4D97-AF65-F5344CB8AC3E}">
        <p14:creationId xmlns:p14="http://schemas.microsoft.com/office/powerpoint/2010/main" val="25000435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Provenance: Linked Open Data opportunities</a:t>
            </a:r>
          </a:p>
        </p:txBody>
      </p:sp>
      <p:sp>
        <p:nvSpPr>
          <p:cNvPr id="3" name="Content Placeholder 2"/>
          <p:cNvSpPr>
            <a:spLocks noGrp="1"/>
          </p:cNvSpPr>
          <p:nvPr>
            <p:ph idx="1"/>
          </p:nvPr>
        </p:nvSpPr>
        <p:spPr/>
        <p:txBody>
          <a:bodyPr/>
          <a:lstStyle/>
          <a:p>
            <a:r>
              <a:rPr lang="en-US" dirty="0"/>
              <a:t>Relies on external authorities to document persons/organizations &amp; events (citations)</a:t>
            </a:r>
          </a:p>
          <a:p>
            <a:r>
              <a:rPr lang="en-US" dirty="0"/>
              <a:t>Unambiguously documents the relationships between persons/organizations and transaction types/events</a:t>
            </a:r>
          </a:p>
          <a:p>
            <a:r>
              <a:rPr lang="en-US" dirty="0"/>
              <a:t>Supports integrated searching across multiple institutions</a:t>
            </a:r>
          </a:p>
          <a:p>
            <a:r>
              <a:rPr lang="en-US" dirty="0"/>
              <a:t>Uses the networked environment as a decentralized database</a:t>
            </a:r>
          </a:p>
          <a:p>
            <a:r>
              <a:rPr lang="en-US" dirty="0"/>
              <a:t>Supports semantic integration of multiple institutional datasets</a:t>
            </a:r>
          </a:p>
          <a:p>
            <a:pPr marL="0" indent="0">
              <a:buNone/>
            </a:pPr>
            <a:endParaRPr lang="en-US" dirty="0"/>
          </a:p>
        </p:txBody>
      </p:sp>
      <p:sp>
        <p:nvSpPr>
          <p:cNvPr id="4" name="Footer Placeholder 3"/>
          <p:cNvSpPr>
            <a:spLocks noGrp="1"/>
          </p:cNvSpPr>
          <p:nvPr>
            <p:ph type="ftr" sz="quarter" idx="11"/>
          </p:nvPr>
        </p:nvSpPr>
        <p:spPr/>
        <p:txBody>
          <a:bodyPr/>
          <a:lstStyle/>
          <a:p>
            <a:r>
              <a:rPr lang="en-US"/>
              <a:t>Carnegie Museum of Art 2016 Digital Provenance Symposium @edgartdata</a:t>
            </a:r>
          </a:p>
        </p:txBody>
      </p:sp>
    </p:spTree>
    <p:extLst>
      <p:ext uri="{BB962C8B-B14F-4D97-AF65-F5344CB8AC3E}">
        <p14:creationId xmlns:p14="http://schemas.microsoft.com/office/powerpoint/2010/main" val="15578591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Goal &amp; Scope</a:t>
            </a:r>
          </a:p>
        </p:txBody>
      </p:sp>
      <p:sp>
        <p:nvSpPr>
          <p:cNvPr id="3" name="Content Placeholder 2"/>
          <p:cNvSpPr>
            <a:spLocks noGrp="1"/>
          </p:cNvSpPr>
          <p:nvPr>
            <p:ph idx="1"/>
          </p:nvPr>
        </p:nvSpPr>
        <p:spPr/>
        <p:txBody>
          <a:bodyPr/>
          <a:lstStyle/>
          <a:p>
            <a:r>
              <a:rPr lang="en-US" dirty="0"/>
              <a:t>Transform provenance free text documentation into structured linked open data to support research</a:t>
            </a:r>
          </a:p>
          <a:p>
            <a:r>
              <a:rPr lang="en-US" dirty="0"/>
              <a:t>1,525 paintings from the Paul Mellon collection</a:t>
            </a:r>
          </a:p>
          <a:p>
            <a:r>
              <a:rPr lang="en-US" dirty="0"/>
              <a:t>History of ownership (not movements of objects)</a:t>
            </a:r>
          </a:p>
          <a:p>
            <a:endParaRPr lang="en-US" dirty="0"/>
          </a:p>
          <a:p>
            <a:r>
              <a:rPr lang="en-US" dirty="0"/>
              <a:t>Future: extend data model and methodology to other collections at the YCBA and other Paul Mellon Collections at other institutions (VMFA, NGA)</a:t>
            </a:r>
          </a:p>
        </p:txBody>
      </p:sp>
      <p:sp>
        <p:nvSpPr>
          <p:cNvPr id="4" name="Footer Placeholder 3"/>
          <p:cNvSpPr>
            <a:spLocks noGrp="1"/>
          </p:cNvSpPr>
          <p:nvPr>
            <p:ph type="ftr" sz="quarter" idx="11"/>
          </p:nvPr>
        </p:nvSpPr>
        <p:spPr/>
        <p:txBody>
          <a:bodyPr/>
          <a:lstStyle/>
          <a:p>
            <a:r>
              <a:rPr lang="en-US"/>
              <a:t>Carnegie Museum of Art 2016 Digital Provenance Symposium @edgartdata</a:t>
            </a:r>
          </a:p>
        </p:txBody>
      </p:sp>
    </p:spTree>
    <p:extLst>
      <p:ext uri="{BB962C8B-B14F-4D97-AF65-F5344CB8AC3E}">
        <p14:creationId xmlns:p14="http://schemas.microsoft.com/office/powerpoint/2010/main" val="15025845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Lessons learned</a:t>
            </a:r>
          </a:p>
        </p:txBody>
      </p:sp>
      <p:sp>
        <p:nvSpPr>
          <p:cNvPr id="3" name="Content Placeholder 2"/>
          <p:cNvSpPr>
            <a:spLocks noGrp="1"/>
          </p:cNvSpPr>
          <p:nvPr>
            <p:ph idx="1"/>
          </p:nvPr>
        </p:nvSpPr>
        <p:spPr/>
        <p:txBody>
          <a:bodyPr/>
          <a:lstStyle/>
          <a:p>
            <a:r>
              <a:rPr lang="en-US" dirty="0"/>
              <a:t>Same goal: tell a richer story about collecting art in the 20</a:t>
            </a:r>
            <a:r>
              <a:rPr lang="en-US" baseline="30000" dirty="0"/>
              <a:t>th</a:t>
            </a:r>
            <a:r>
              <a:rPr lang="en-US" dirty="0"/>
              <a:t> century</a:t>
            </a:r>
          </a:p>
          <a:p>
            <a:endParaRPr lang="en-US" dirty="0"/>
          </a:p>
          <a:p>
            <a:r>
              <a:rPr lang="en-US" dirty="0"/>
              <a:t>Semantic interoperability is crucial</a:t>
            </a:r>
          </a:p>
          <a:p>
            <a:endParaRPr lang="en-US" dirty="0"/>
          </a:p>
          <a:p>
            <a:r>
              <a:rPr lang="en-US" dirty="0"/>
              <a:t>Usefulness of knowledge is at stake</a:t>
            </a:r>
          </a:p>
          <a:p>
            <a:endParaRPr lang="en-US" dirty="0"/>
          </a:p>
          <a:p>
            <a:r>
              <a:rPr lang="en-US" dirty="0"/>
              <a:t>Collaboration between scholars and technologists is crucial</a:t>
            </a:r>
          </a:p>
        </p:txBody>
      </p:sp>
      <p:sp>
        <p:nvSpPr>
          <p:cNvPr id="4" name="Footer Placeholder 3"/>
          <p:cNvSpPr>
            <a:spLocks noGrp="1"/>
          </p:cNvSpPr>
          <p:nvPr>
            <p:ph type="ftr" sz="quarter" idx="11"/>
          </p:nvPr>
        </p:nvSpPr>
        <p:spPr/>
        <p:txBody>
          <a:bodyPr/>
          <a:lstStyle/>
          <a:p>
            <a:r>
              <a:rPr lang="en-US"/>
              <a:t>Carnegie Museum of Art 2016 Digital Provenance Symposium @edgartdata</a:t>
            </a:r>
          </a:p>
        </p:txBody>
      </p:sp>
    </p:spTree>
    <p:extLst>
      <p:ext uri="{BB962C8B-B14F-4D97-AF65-F5344CB8AC3E}">
        <p14:creationId xmlns:p14="http://schemas.microsoft.com/office/powerpoint/2010/main" val="32416582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6"/>
          <p:cNvPicPr>
            <a:picLocks noChangeAspect="1"/>
          </p:cNvPicPr>
          <p:nvPr/>
        </p:nvPicPr>
        <p:blipFill rotWithShape="1">
          <a:blip r:embed="rId2"/>
          <a:srcRect t="27977" r="9091"/>
          <a:stretch/>
        </p:blipFill>
        <p:spPr>
          <a:xfrm>
            <a:off x="20" y="10"/>
            <a:ext cx="12191980" cy="6857990"/>
          </a:xfrm>
          <a:prstGeom prst="rect">
            <a:avLst/>
          </a:prstGeom>
        </p:spPr>
      </p:pic>
      <p:sp>
        <p:nvSpPr>
          <p:cNvPr id="14" name="Rectangle 1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p:cNvSpPr>
            <a:spLocks noGrp="1"/>
          </p:cNvSpPr>
          <p:nvPr>
            <p:ph type="ftr" sz="quarter" idx="11"/>
          </p:nvPr>
        </p:nvSpPr>
        <p:spPr>
          <a:xfrm>
            <a:off x="4076700" y="6537006"/>
            <a:ext cx="6800850" cy="180656"/>
          </a:xfrm>
        </p:spPr>
        <p:txBody>
          <a:bodyPr>
            <a:normAutofit fontScale="85000" lnSpcReduction="20000"/>
          </a:bodyPr>
          <a:lstStyle/>
          <a:p>
            <a:pPr>
              <a:lnSpc>
                <a:spcPct val="80000"/>
              </a:lnSpc>
            </a:pPr>
            <a:r>
              <a:rPr lang="en-US" sz="1100" dirty="0">
                <a:solidFill>
                  <a:srgbClr val="FFFFFF"/>
                </a:solidFill>
              </a:rPr>
              <a:t>Carnegie Museum of Art 2016 Digital Provenance Symposium @</a:t>
            </a:r>
            <a:r>
              <a:rPr lang="en-US" sz="1100" dirty="0" err="1">
                <a:solidFill>
                  <a:srgbClr val="FFFFFF"/>
                </a:solidFill>
              </a:rPr>
              <a:t>edgartdata</a:t>
            </a:r>
            <a:endParaRPr lang="en-US" sz="1100" dirty="0">
              <a:solidFill>
                <a:srgbClr val="FFFFFF"/>
              </a:solidFill>
            </a:endParaRPr>
          </a:p>
        </p:txBody>
      </p:sp>
      <p:sp>
        <p:nvSpPr>
          <p:cNvPr id="6" name="Title 5"/>
          <p:cNvSpPr>
            <a:spLocks noGrp="1"/>
          </p:cNvSpPr>
          <p:nvPr>
            <p:ph type="title"/>
          </p:nvPr>
        </p:nvSpPr>
        <p:spPr>
          <a:xfrm>
            <a:off x="594805" y="640263"/>
            <a:ext cx="3759240" cy="1344975"/>
          </a:xfrm>
        </p:spPr>
        <p:txBody>
          <a:bodyPr>
            <a:normAutofit/>
          </a:bodyPr>
          <a:lstStyle/>
          <a:p>
            <a:r>
              <a:rPr lang="en-US" sz="4000" dirty="0"/>
              <a:t>Thank you</a:t>
            </a:r>
          </a:p>
        </p:txBody>
      </p:sp>
      <p:sp>
        <p:nvSpPr>
          <p:cNvPr id="11" name="Content Placeholder 10"/>
          <p:cNvSpPr>
            <a:spLocks noGrp="1"/>
          </p:cNvSpPr>
          <p:nvPr>
            <p:ph idx="1"/>
          </p:nvPr>
        </p:nvSpPr>
        <p:spPr>
          <a:xfrm>
            <a:off x="594110" y="2121763"/>
            <a:ext cx="3764826" cy="3773010"/>
          </a:xfrm>
        </p:spPr>
        <p:txBody>
          <a:bodyPr>
            <a:normAutofit/>
          </a:bodyPr>
          <a:lstStyle/>
          <a:p>
            <a:pPr marL="228600" lvl="1">
              <a:spcBef>
                <a:spcPts val="1000"/>
              </a:spcBef>
              <a:buFontTx/>
              <a:buChar char="-"/>
            </a:pPr>
            <a:r>
              <a:rPr lang="en-US" sz="2100" dirty="0">
                <a:hlinkClick r:id="rId3"/>
              </a:rPr>
              <a:t>http://www.cidoc-crm.org/</a:t>
            </a:r>
          </a:p>
          <a:p>
            <a:pPr marL="228600" lvl="1">
              <a:spcBef>
                <a:spcPts val="1000"/>
              </a:spcBef>
              <a:buFontTx/>
              <a:buChar char="-"/>
            </a:pPr>
            <a:r>
              <a:rPr lang="en-US" sz="2100" dirty="0">
                <a:hlinkClick r:id="rId3"/>
              </a:rPr>
              <a:t>http://</a:t>
            </a:r>
            <a:r>
              <a:rPr lang="en-US" sz="2100">
                <a:hlinkClick r:id="rId3"/>
              </a:rPr>
              <a:t>iiif.io/</a:t>
            </a:r>
            <a:endParaRPr lang="en-US" sz="2100" dirty="0"/>
          </a:p>
        </p:txBody>
      </p:sp>
    </p:spTree>
    <p:extLst>
      <p:ext uri="{BB962C8B-B14F-4D97-AF65-F5344CB8AC3E}">
        <p14:creationId xmlns:p14="http://schemas.microsoft.com/office/powerpoint/2010/main" val="41470245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1728" y="418"/>
            <a:ext cx="3932237" cy="721895"/>
          </a:xfrm>
        </p:spPr>
        <p:txBody>
          <a:bodyPr/>
          <a:lstStyle/>
          <a:p>
            <a:r>
              <a:rPr lang="en-US" b="1" dirty="0"/>
              <a:t>Paul Mellon Collection</a:t>
            </a:r>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183187" y="119057"/>
            <a:ext cx="6801686" cy="5529912"/>
          </a:xfrm>
        </p:spPr>
      </p:pic>
      <p:sp>
        <p:nvSpPr>
          <p:cNvPr id="4" name="Text Placeholder 3"/>
          <p:cNvSpPr>
            <a:spLocks noGrp="1"/>
          </p:cNvSpPr>
          <p:nvPr>
            <p:ph type="body" sz="half" idx="2"/>
          </p:nvPr>
        </p:nvSpPr>
        <p:spPr>
          <a:xfrm>
            <a:off x="192506" y="722313"/>
            <a:ext cx="5582652" cy="5870575"/>
          </a:xfrm>
        </p:spPr>
        <p:txBody>
          <a:bodyPr>
            <a:noAutofit/>
          </a:bodyPr>
          <a:lstStyle/>
          <a:p>
            <a:r>
              <a:rPr lang="en-US" sz="2400" b="1" dirty="0"/>
              <a:t>1936</a:t>
            </a:r>
            <a:r>
              <a:rPr lang="en-US" sz="2400" dirty="0"/>
              <a:t>: acquisition of George Stubbs’ </a:t>
            </a:r>
            <a:r>
              <a:rPr lang="en-US" sz="2400" i="1" dirty="0"/>
              <a:t>Pumpkin with a Stable-lad </a:t>
            </a:r>
          </a:p>
          <a:p>
            <a:endParaRPr lang="en-US" sz="2400" dirty="0"/>
          </a:p>
          <a:p>
            <a:endParaRPr lang="en-US" sz="2400" dirty="0"/>
          </a:p>
          <a:p>
            <a:endParaRPr lang="en-US" sz="2400" dirty="0"/>
          </a:p>
        </p:txBody>
      </p:sp>
      <p:sp>
        <p:nvSpPr>
          <p:cNvPr id="6" name="TextBox 5"/>
          <p:cNvSpPr txBox="1"/>
          <p:nvPr/>
        </p:nvSpPr>
        <p:spPr>
          <a:xfrm>
            <a:off x="5183186" y="5657115"/>
            <a:ext cx="7008813" cy="923330"/>
          </a:xfrm>
          <a:prstGeom prst="rect">
            <a:avLst/>
          </a:prstGeom>
          <a:noFill/>
        </p:spPr>
        <p:txBody>
          <a:bodyPr wrap="square" rtlCol="0">
            <a:spAutoFit/>
          </a:bodyPr>
          <a:lstStyle/>
          <a:p>
            <a:r>
              <a:rPr lang="en-US" dirty="0"/>
              <a:t>George Stubbs, 1724–1806, British, Pumpkin with a Stable-lad, 1774, oil on panel, Yale Center for British Art, Paul Mellon Collection B2001.2.69, </a:t>
            </a:r>
            <a:r>
              <a:rPr lang="en-US" dirty="0">
                <a:hlinkClick r:id="rId4"/>
              </a:rPr>
              <a:t>http://collections.britishart.yale.edu/vufind/Record/1667168</a:t>
            </a:r>
            <a:r>
              <a:rPr lang="en-US" dirty="0"/>
              <a:t> </a:t>
            </a:r>
          </a:p>
        </p:txBody>
      </p:sp>
      <p:sp>
        <p:nvSpPr>
          <p:cNvPr id="7" name="Footer Placeholder 6"/>
          <p:cNvSpPr>
            <a:spLocks noGrp="1"/>
          </p:cNvSpPr>
          <p:nvPr>
            <p:ph type="ftr" sz="quarter" idx="11"/>
          </p:nvPr>
        </p:nvSpPr>
        <p:spPr>
          <a:xfrm>
            <a:off x="0" y="6492830"/>
            <a:ext cx="4954137" cy="365125"/>
          </a:xfrm>
        </p:spPr>
        <p:txBody>
          <a:bodyPr/>
          <a:lstStyle/>
          <a:p>
            <a:r>
              <a:rPr lang="en-US" dirty="0"/>
              <a:t>Carnegie Museum of Art 2016 Digital Provenance Symposium @</a:t>
            </a:r>
            <a:r>
              <a:rPr lang="en-US" dirty="0" err="1"/>
              <a:t>edgartdata</a:t>
            </a:r>
            <a:endParaRPr lang="en-US" dirty="0"/>
          </a:p>
        </p:txBody>
      </p:sp>
      <p:pic>
        <p:nvPicPr>
          <p:cNvPr id="9" name="Picture 8"/>
          <p:cNvPicPr>
            <a:picLocks noChangeAspect="1"/>
          </p:cNvPicPr>
          <p:nvPr/>
        </p:nvPicPr>
        <p:blipFill rotWithShape="1">
          <a:blip r:embed="rId5"/>
          <a:srcRect l="13012" t="8169" r="22726" b="9784"/>
          <a:stretch/>
        </p:blipFill>
        <p:spPr>
          <a:xfrm>
            <a:off x="579448" y="1696659"/>
            <a:ext cx="3955659" cy="2839453"/>
          </a:xfrm>
          <a:prstGeom prst="rect">
            <a:avLst/>
          </a:prstGeom>
        </p:spPr>
      </p:pic>
      <p:sp>
        <p:nvSpPr>
          <p:cNvPr id="10" name="TextBox 9"/>
          <p:cNvSpPr txBox="1"/>
          <p:nvPr/>
        </p:nvSpPr>
        <p:spPr>
          <a:xfrm>
            <a:off x="417095" y="5117432"/>
            <a:ext cx="4766091" cy="646331"/>
          </a:xfrm>
          <a:prstGeom prst="rect">
            <a:avLst/>
          </a:prstGeom>
          <a:noFill/>
        </p:spPr>
        <p:txBody>
          <a:bodyPr wrap="square" rtlCol="0">
            <a:spAutoFit/>
          </a:bodyPr>
          <a:lstStyle/>
          <a:p>
            <a:r>
              <a:rPr lang="en-US" dirty="0" err="1"/>
              <a:t>Knoedler</a:t>
            </a:r>
            <a:r>
              <a:rPr lang="en-US" dirty="0"/>
              <a:t> stock book: </a:t>
            </a:r>
            <a:r>
              <a:rPr lang="en-US" dirty="0">
                <a:hlinkClick r:id="rId6"/>
              </a:rPr>
              <a:t>http://hdl.handle.net/10020/2012m54b8</a:t>
            </a:r>
            <a:r>
              <a:rPr lang="en-US" dirty="0"/>
              <a:t> </a:t>
            </a:r>
          </a:p>
        </p:txBody>
      </p:sp>
    </p:spTree>
    <p:extLst>
      <p:ext uri="{BB962C8B-B14F-4D97-AF65-F5344CB8AC3E}">
        <p14:creationId xmlns:p14="http://schemas.microsoft.com/office/powerpoint/2010/main" val="28881106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1728" y="418"/>
            <a:ext cx="3932237" cy="721895"/>
          </a:xfrm>
        </p:spPr>
        <p:txBody>
          <a:bodyPr/>
          <a:lstStyle/>
          <a:p>
            <a:r>
              <a:rPr lang="en-US" b="1" dirty="0"/>
              <a:t>Paul Mellon Collection</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775158" y="313238"/>
            <a:ext cx="6256421" cy="4988843"/>
          </a:xfrm>
        </p:spPr>
      </p:pic>
      <p:sp>
        <p:nvSpPr>
          <p:cNvPr id="4" name="Text Placeholder 3"/>
          <p:cNvSpPr>
            <a:spLocks noGrp="1"/>
          </p:cNvSpPr>
          <p:nvPr>
            <p:ph type="body" sz="half" idx="2"/>
          </p:nvPr>
        </p:nvSpPr>
        <p:spPr>
          <a:xfrm>
            <a:off x="192506" y="722313"/>
            <a:ext cx="5438273" cy="5870575"/>
          </a:xfrm>
        </p:spPr>
        <p:txBody>
          <a:bodyPr>
            <a:noAutofit/>
          </a:bodyPr>
          <a:lstStyle/>
          <a:p>
            <a:r>
              <a:rPr lang="en-US" sz="2400" b="1" dirty="0"/>
              <a:t>1936</a:t>
            </a:r>
            <a:r>
              <a:rPr lang="en-US" sz="2400" dirty="0"/>
              <a:t>: acquisition of George Stubbs’ </a:t>
            </a:r>
            <a:r>
              <a:rPr lang="en-US" sz="2400" i="1" dirty="0"/>
              <a:t>Pumpkin with a Stable-lad </a:t>
            </a:r>
          </a:p>
          <a:p>
            <a:r>
              <a:rPr lang="en-US" sz="2400" b="1" dirty="0"/>
              <a:t>1959</a:t>
            </a:r>
            <a:r>
              <a:rPr lang="en-US" sz="2400" dirty="0"/>
              <a:t>: meeting with Basil Taylor (1922-1975), advisor from 1960-68; acquisition of George </a:t>
            </a:r>
            <a:r>
              <a:rPr lang="en-US" sz="2400" dirty="0" err="1"/>
              <a:t>Stubb’s</a:t>
            </a:r>
            <a:r>
              <a:rPr lang="en-US" sz="2400" dirty="0"/>
              <a:t> </a:t>
            </a:r>
            <a:r>
              <a:rPr lang="en-US" sz="2400" i="1" dirty="0"/>
              <a:t>Zebra</a:t>
            </a:r>
            <a:endParaRPr lang="en-US" sz="2400" dirty="0"/>
          </a:p>
          <a:p>
            <a:endParaRPr lang="en-US" sz="2400" dirty="0"/>
          </a:p>
          <a:p>
            <a:endParaRPr lang="en-US" sz="2400" dirty="0"/>
          </a:p>
          <a:p>
            <a:endParaRPr lang="en-US" sz="2400" dirty="0"/>
          </a:p>
        </p:txBody>
      </p:sp>
      <p:sp>
        <p:nvSpPr>
          <p:cNvPr id="7" name="TextBox 6"/>
          <p:cNvSpPr txBox="1"/>
          <p:nvPr/>
        </p:nvSpPr>
        <p:spPr>
          <a:xfrm>
            <a:off x="5775158" y="5373144"/>
            <a:ext cx="6256421" cy="923330"/>
          </a:xfrm>
          <a:prstGeom prst="rect">
            <a:avLst/>
          </a:prstGeom>
          <a:noFill/>
        </p:spPr>
        <p:txBody>
          <a:bodyPr wrap="square" rtlCol="0">
            <a:spAutoFit/>
          </a:bodyPr>
          <a:lstStyle/>
          <a:p>
            <a:r>
              <a:rPr lang="en-US" dirty="0"/>
              <a:t>George Stubbs, 1724–1806, British, Zebra, 1763, Oil on canvas, Yale Center for British Art, Paul Mellon Collection, B1981.25.617, </a:t>
            </a:r>
            <a:r>
              <a:rPr lang="en-US" dirty="0">
                <a:hlinkClick r:id="rId4"/>
              </a:rPr>
              <a:t>http://collections.britishart.yale.edu/vufind/Record/1669240</a:t>
            </a:r>
            <a:r>
              <a:rPr lang="en-US" dirty="0"/>
              <a:t> </a:t>
            </a:r>
          </a:p>
        </p:txBody>
      </p:sp>
      <p:sp>
        <p:nvSpPr>
          <p:cNvPr id="8" name="Footer Placeholder 7"/>
          <p:cNvSpPr>
            <a:spLocks noGrp="1"/>
          </p:cNvSpPr>
          <p:nvPr>
            <p:ph type="ftr" sz="quarter" idx="11"/>
          </p:nvPr>
        </p:nvSpPr>
        <p:spPr>
          <a:xfrm>
            <a:off x="7059304" y="6459143"/>
            <a:ext cx="5132696" cy="365125"/>
          </a:xfrm>
        </p:spPr>
        <p:txBody>
          <a:bodyPr/>
          <a:lstStyle/>
          <a:p>
            <a:r>
              <a:rPr lang="en-US" dirty="0"/>
              <a:t>Carnegie Museum of Art 2016 Digital Provenance Symposium @</a:t>
            </a:r>
            <a:r>
              <a:rPr lang="en-US" dirty="0" err="1"/>
              <a:t>edgartdata</a:t>
            </a:r>
            <a:endParaRPr lang="en-US" dirty="0"/>
          </a:p>
        </p:txBody>
      </p:sp>
      <p:sp>
        <p:nvSpPr>
          <p:cNvPr id="10" name="Rectangle 9"/>
          <p:cNvSpPr/>
          <p:nvPr/>
        </p:nvSpPr>
        <p:spPr>
          <a:xfrm>
            <a:off x="192506" y="5500829"/>
            <a:ext cx="5438273" cy="1323439"/>
          </a:xfrm>
          <a:prstGeom prst="rect">
            <a:avLst/>
          </a:prstGeom>
        </p:spPr>
        <p:txBody>
          <a:bodyPr wrap="square">
            <a:spAutoFit/>
          </a:bodyPr>
          <a:lstStyle/>
          <a:p>
            <a:pPr algn="ctr"/>
            <a:r>
              <a:rPr lang="en-US" sz="1600" dirty="0"/>
              <a:t>Paul Mellon’s last acquisition in 1990 (on his own account and through John Baskett): Louis François </a:t>
            </a:r>
            <a:r>
              <a:rPr lang="en-US" sz="1600" dirty="0" err="1"/>
              <a:t>Roubiliac</a:t>
            </a:r>
            <a:r>
              <a:rPr lang="en-US" sz="1600" dirty="0"/>
              <a:t>, 1702–1762, French, active in Britain (from 1730), </a:t>
            </a:r>
            <a:r>
              <a:rPr lang="en-US" sz="1600" i="1" dirty="0"/>
              <a:t>Alexander Pope</a:t>
            </a:r>
            <a:r>
              <a:rPr lang="en-US" sz="1600" dirty="0"/>
              <a:t>, 1741, marble, Yale Center for British Art, Gift of Paul Mellon in memory of the British art historian Basil Taylor (1922–1975)</a:t>
            </a:r>
          </a:p>
        </p:txBody>
      </p:sp>
      <p:pic>
        <p:nvPicPr>
          <p:cNvPr id="11" name="Picture 2" descr="http://b02.deliver.odai.yale.edu/a2/51/a25126e8-ee45-4e8b-8418-d188cc50f045/ba-obj-1517-0001-pub-large.jpg"/>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829848" y="2614042"/>
            <a:ext cx="2163587" cy="2886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01267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1728" y="418"/>
            <a:ext cx="3932237" cy="721895"/>
          </a:xfrm>
        </p:spPr>
        <p:txBody>
          <a:bodyPr/>
          <a:lstStyle/>
          <a:p>
            <a:r>
              <a:rPr lang="en-US" b="1" dirty="0"/>
              <a:t>Paul Mellon Collection</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467509" y="274543"/>
            <a:ext cx="4762500" cy="3448050"/>
          </a:xfrm>
        </p:spPr>
      </p:pic>
      <p:sp>
        <p:nvSpPr>
          <p:cNvPr id="4" name="Text Placeholder 3"/>
          <p:cNvSpPr>
            <a:spLocks noGrp="1"/>
          </p:cNvSpPr>
          <p:nvPr>
            <p:ph type="body" sz="half" idx="2"/>
          </p:nvPr>
        </p:nvSpPr>
        <p:spPr>
          <a:xfrm>
            <a:off x="192506" y="722313"/>
            <a:ext cx="5582652" cy="5870575"/>
          </a:xfrm>
        </p:spPr>
        <p:txBody>
          <a:bodyPr>
            <a:noAutofit/>
          </a:bodyPr>
          <a:lstStyle/>
          <a:p>
            <a:r>
              <a:rPr lang="en-US" sz="2400" b="1" dirty="0"/>
              <a:t>1936</a:t>
            </a:r>
            <a:r>
              <a:rPr lang="en-US" sz="2400" dirty="0"/>
              <a:t>: acquisition of George Stubbs’ </a:t>
            </a:r>
            <a:r>
              <a:rPr lang="en-US" sz="2400" i="1" dirty="0"/>
              <a:t>Pumpkin with a Stable-lad </a:t>
            </a:r>
          </a:p>
          <a:p>
            <a:r>
              <a:rPr lang="en-US" sz="2400" b="1" dirty="0"/>
              <a:t>1959</a:t>
            </a:r>
            <a:r>
              <a:rPr lang="en-US" sz="2400" dirty="0"/>
              <a:t>: meeting with Basil Taylor, Librarian at the Royal College of Art; acquisition of George </a:t>
            </a:r>
            <a:r>
              <a:rPr lang="en-US" sz="2400" dirty="0" err="1"/>
              <a:t>Stubb’s</a:t>
            </a:r>
            <a:r>
              <a:rPr lang="en-US" sz="2400" dirty="0"/>
              <a:t> </a:t>
            </a:r>
            <a:r>
              <a:rPr lang="en-US" sz="2400" i="1" dirty="0"/>
              <a:t>Zebra</a:t>
            </a:r>
          </a:p>
          <a:p>
            <a:r>
              <a:rPr lang="en-US" sz="2400" b="1" dirty="0"/>
              <a:t>1963</a:t>
            </a:r>
            <a:r>
              <a:rPr lang="en-US" sz="2400" b="1" i="1" dirty="0"/>
              <a:t>-</a:t>
            </a:r>
            <a:r>
              <a:rPr lang="en-US" sz="2400" b="1" dirty="0"/>
              <a:t>65</a:t>
            </a:r>
            <a:r>
              <a:rPr lang="en-US" sz="2400" i="1" dirty="0"/>
              <a:t>: Painting in England, 1700-1850, Collection of Mr. &amp; Mrs. Paul Mellon</a:t>
            </a:r>
            <a:r>
              <a:rPr lang="en-US" sz="2400" dirty="0"/>
              <a:t> at the VMFA &amp; RA, London</a:t>
            </a:r>
          </a:p>
          <a:p>
            <a:endParaRPr lang="en-US" sz="2400" dirty="0"/>
          </a:p>
          <a:p>
            <a:endParaRPr lang="en-US" sz="2400" dirty="0"/>
          </a:p>
          <a:p>
            <a:endParaRPr lang="en-US" sz="2400" dirty="0"/>
          </a:p>
          <a:p>
            <a:endParaRPr lang="en-US" sz="2400" dirty="0"/>
          </a:p>
        </p:txBody>
      </p:sp>
      <p:pic>
        <p:nvPicPr>
          <p:cNvPr id="6" name="Picture 5"/>
          <p:cNvPicPr>
            <a:picLocks noChangeAspect="1"/>
          </p:cNvPicPr>
          <p:nvPr/>
        </p:nvPicPr>
        <p:blipFill rotWithShape="1">
          <a:blip r:embed="rId4"/>
          <a:srcRect l="25485" t="18982" r="24879" b="16873"/>
          <a:stretch/>
        </p:blipFill>
        <p:spPr>
          <a:xfrm flipH="1">
            <a:off x="312821" y="3884035"/>
            <a:ext cx="3682052" cy="2973965"/>
          </a:xfrm>
          <a:prstGeom prst="rect">
            <a:avLst/>
          </a:prstGeom>
        </p:spPr>
      </p:pic>
      <p:pic>
        <p:nvPicPr>
          <p:cNvPr id="7" name="Picture 6"/>
          <p:cNvPicPr>
            <a:picLocks noChangeAspect="1"/>
          </p:cNvPicPr>
          <p:nvPr/>
        </p:nvPicPr>
        <p:blipFill rotWithShape="1">
          <a:blip r:embed="rId5"/>
          <a:srcRect l="25784" t="19058" r="25540" b="17177"/>
          <a:stretch/>
        </p:blipFill>
        <p:spPr>
          <a:xfrm>
            <a:off x="4112096" y="3884035"/>
            <a:ext cx="3632408" cy="2973965"/>
          </a:xfrm>
          <a:prstGeom prst="rect">
            <a:avLst/>
          </a:prstGeom>
        </p:spPr>
      </p:pic>
      <p:pic>
        <p:nvPicPr>
          <p:cNvPr id="8" name="Picture 7"/>
          <p:cNvPicPr>
            <a:picLocks noChangeAspect="1"/>
          </p:cNvPicPr>
          <p:nvPr/>
        </p:nvPicPr>
        <p:blipFill rotWithShape="1">
          <a:blip r:embed="rId6"/>
          <a:srcRect l="33726" t="29882" r="33627" b="28706"/>
          <a:stretch/>
        </p:blipFill>
        <p:spPr>
          <a:xfrm>
            <a:off x="7837664" y="3763720"/>
            <a:ext cx="3905156" cy="3095980"/>
          </a:xfrm>
          <a:prstGeom prst="rect">
            <a:avLst/>
          </a:prstGeom>
        </p:spPr>
      </p:pic>
      <p:sp>
        <p:nvSpPr>
          <p:cNvPr id="10" name="Footer Placeholder 4"/>
          <p:cNvSpPr>
            <a:spLocks noGrp="1"/>
          </p:cNvSpPr>
          <p:nvPr>
            <p:ph type="ftr" sz="quarter" idx="11"/>
          </p:nvPr>
        </p:nvSpPr>
        <p:spPr>
          <a:xfrm>
            <a:off x="6942233" y="6541003"/>
            <a:ext cx="5586663" cy="365125"/>
          </a:xfrm>
        </p:spPr>
        <p:txBody>
          <a:bodyPr/>
          <a:lstStyle/>
          <a:p>
            <a:r>
              <a:rPr lang="en-US" dirty="0"/>
              <a:t>Carnegie Museum of Art 2016 Digital Provenance Symposium @</a:t>
            </a:r>
            <a:r>
              <a:rPr lang="en-US" dirty="0" err="1"/>
              <a:t>edgartdata</a:t>
            </a:r>
            <a:endParaRPr lang="en-US" dirty="0"/>
          </a:p>
        </p:txBody>
      </p:sp>
    </p:spTree>
    <p:extLst>
      <p:ext uri="{BB962C8B-B14F-4D97-AF65-F5344CB8AC3E}">
        <p14:creationId xmlns:p14="http://schemas.microsoft.com/office/powerpoint/2010/main" val="24004674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1728" y="418"/>
            <a:ext cx="3932237" cy="721895"/>
          </a:xfrm>
        </p:spPr>
        <p:txBody>
          <a:bodyPr/>
          <a:lstStyle/>
          <a:p>
            <a:r>
              <a:rPr lang="en-US" b="1" dirty="0"/>
              <a:t>Paul Mellon Collection</a:t>
            </a:r>
          </a:p>
        </p:txBody>
      </p:sp>
      <p:sp>
        <p:nvSpPr>
          <p:cNvPr id="4" name="Text Placeholder 3"/>
          <p:cNvSpPr>
            <a:spLocks noGrp="1"/>
          </p:cNvSpPr>
          <p:nvPr>
            <p:ph type="body" sz="half" idx="2"/>
          </p:nvPr>
        </p:nvSpPr>
        <p:spPr>
          <a:xfrm>
            <a:off x="192506" y="722313"/>
            <a:ext cx="4990682" cy="5870575"/>
          </a:xfrm>
        </p:spPr>
        <p:txBody>
          <a:bodyPr>
            <a:noAutofit/>
          </a:bodyPr>
          <a:lstStyle/>
          <a:p>
            <a:r>
              <a:rPr lang="en-US" sz="2400" b="1" dirty="0"/>
              <a:t>1936</a:t>
            </a:r>
            <a:r>
              <a:rPr lang="en-US" sz="2400" dirty="0"/>
              <a:t>: acquisition of George Stubbs’ </a:t>
            </a:r>
            <a:r>
              <a:rPr lang="en-US" sz="2400" i="1" dirty="0"/>
              <a:t>Pumpkin with a Stable-lad </a:t>
            </a:r>
          </a:p>
          <a:p>
            <a:r>
              <a:rPr lang="en-US" sz="2400" b="1" dirty="0"/>
              <a:t>1959</a:t>
            </a:r>
            <a:r>
              <a:rPr lang="en-US" sz="2400" dirty="0"/>
              <a:t>: meeting with Basil Taylor, Librarian at the Royal College of Art; acquisition of George </a:t>
            </a:r>
            <a:r>
              <a:rPr lang="en-US" sz="2400" dirty="0" err="1"/>
              <a:t>Stubb’s</a:t>
            </a:r>
            <a:r>
              <a:rPr lang="en-US" sz="2400" dirty="0"/>
              <a:t> </a:t>
            </a:r>
            <a:r>
              <a:rPr lang="en-US" sz="2400" i="1" dirty="0"/>
              <a:t>Zebra</a:t>
            </a:r>
          </a:p>
          <a:p>
            <a:r>
              <a:rPr lang="en-US" sz="2400" b="1" dirty="0"/>
              <a:t>1963</a:t>
            </a:r>
            <a:r>
              <a:rPr lang="en-US" sz="2400" b="1" i="1" dirty="0"/>
              <a:t>-</a:t>
            </a:r>
            <a:r>
              <a:rPr lang="en-US" sz="2400" b="1" dirty="0"/>
              <a:t>65</a:t>
            </a:r>
            <a:r>
              <a:rPr lang="en-US" sz="2400" i="1" dirty="0"/>
              <a:t>: Painting in England, 1700-1850, Collection of Mr. &amp; Mrs. Paul Mellon</a:t>
            </a:r>
            <a:r>
              <a:rPr lang="en-US" sz="2400" dirty="0"/>
              <a:t> at the VMFA &amp; RA, London</a:t>
            </a:r>
          </a:p>
          <a:p>
            <a:r>
              <a:rPr lang="en-US" sz="2400" b="1" dirty="0"/>
              <a:t>1966</a:t>
            </a:r>
            <a:r>
              <a:rPr lang="en-US" sz="2400" dirty="0"/>
              <a:t>: announces his gift to Yale University</a:t>
            </a:r>
          </a:p>
          <a:p>
            <a:endParaRPr lang="en-US" sz="2400" dirty="0"/>
          </a:p>
          <a:p>
            <a:endParaRPr lang="en-US" sz="2400" dirty="0"/>
          </a:p>
        </p:txBody>
      </p:sp>
      <p:pic>
        <p:nvPicPr>
          <p:cNvPr id="12" name="Picture 11"/>
          <p:cNvPicPr>
            <a:picLocks noChangeAspect="1"/>
          </p:cNvPicPr>
          <p:nvPr/>
        </p:nvPicPr>
        <p:blipFill rotWithShape="1">
          <a:blip r:embed="rId3"/>
          <a:srcRect l="5614" t="10581" r="21642" b="6749"/>
          <a:stretch/>
        </p:blipFill>
        <p:spPr>
          <a:xfrm>
            <a:off x="5010179" y="722759"/>
            <a:ext cx="7047077" cy="4502652"/>
          </a:xfrm>
          <a:prstGeom prst="rect">
            <a:avLst/>
          </a:prstGeom>
        </p:spPr>
      </p:pic>
      <p:sp>
        <p:nvSpPr>
          <p:cNvPr id="15" name="TextBox 14"/>
          <p:cNvSpPr txBox="1"/>
          <p:nvPr/>
        </p:nvSpPr>
        <p:spPr>
          <a:xfrm>
            <a:off x="4927447" y="5510655"/>
            <a:ext cx="7212540" cy="323165"/>
          </a:xfrm>
          <a:prstGeom prst="rect">
            <a:avLst/>
          </a:prstGeom>
          <a:noFill/>
        </p:spPr>
        <p:txBody>
          <a:bodyPr wrap="square" rtlCol="0">
            <a:spAutoFit/>
          </a:bodyPr>
          <a:lstStyle/>
          <a:p>
            <a:r>
              <a:rPr lang="en-US" sz="1500" dirty="0"/>
              <a:t>http://digital.library.yale.edu/cdm/compoundobject/collection/yale-ydn/id/54226/rec/48</a:t>
            </a:r>
          </a:p>
        </p:txBody>
      </p:sp>
      <p:sp>
        <p:nvSpPr>
          <p:cNvPr id="16" name="Footer Placeholder 15"/>
          <p:cNvSpPr>
            <a:spLocks noGrp="1"/>
          </p:cNvSpPr>
          <p:nvPr>
            <p:ph type="ftr" sz="quarter" idx="11"/>
          </p:nvPr>
        </p:nvSpPr>
        <p:spPr>
          <a:xfrm>
            <a:off x="3192439" y="6513007"/>
            <a:ext cx="5241878" cy="365125"/>
          </a:xfrm>
        </p:spPr>
        <p:txBody>
          <a:bodyPr/>
          <a:lstStyle/>
          <a:p>
            <a:r>
              <a:rPr lang="en-US" dirty="0"/>
              <a:t>Carnegie Museum of Art 2016 Digital Provenance Symposium @</a:t>
            </a:r>
            <a:r>
              <a:rPr lang="en-US" dirty="0" err="1"/>
              <a:t>edgartdata</a:t>
            </a:r>
            <a:endParaRPr lang="en-US" dirty="0"/>
          </a:p>
        </p:txBody>
      </p:sp>
    </p:spTree>
    <p:extLst>
      <p:ext uri="{BB962C8B-B14F-4D97-AF65-F5344CB8AC3E}">
        <p14:creationId xmlns:p14="http://schemas.microsoft.com/office/powerpoint/2010/main" val="5985944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1728" y="418"/>
            <a:ext cx="3932237" cy="721895"/>
          </a:xfrm>
        </p:spPr>
        <p:txBody>
          <a:bodyPr/>
          <a:lstStyle/>
          <a:p>
            <a:r>
              <a:rPr lang="en-US" b="1" dirty="0"/>
              <a:t>Paul Mellon Collection</a:t>
            </a:r>
          </a:p>
        </p:txBody>
      </p:sp>
      <p:pic>
        <p:nvPicPr>
          <p:cNvPr id="5" name="Content Placeholder 4"/>
          <p:cNvPicPr>
            <a:picLocks noGrp="1" noChangeAspect="1"/>
          </p:cNvPicPr>
          <p:nvPr>
            <p:ph idx="1"/>
          </p:nvPr>
        </p:nvPicPr>
        <p:blipFill rotWithShape="1">
          <a:blip r:embed="rId3">
            <a:extLst>
              <a:ext uri="{28A0092B-C50C-407E-A947-70E740481C1C}">
                <a14:useLocalDpi xmlns:a14="http://schemas.microsoft.com/office/drawing/2010/main" val="0"/>
              </a:ext>
            </a:extLst>
          </a:blip>
          <a:srcRect l="10020"/>
          <a:stretch/>
        </p:blipFill>
        <p:spPr>
          <a:xfrm>
            <a:off x="5775158" y="861497"/>
            <a:ext cx="6253451" cy="3909298"/>
          </a:xfrm>
        </p:spPr>
      </p:pic>
      <p:sp>
        <p:nvSpPr>
          <p:cNvPr id="4" name="Text Placeholder 3"/>
          <p:cNvSpPr>
            <a:spLocks noGrp="1"/>
          </p:cNvSpPr>
          <p:nvPr>
            <p:ph type="body" sz="half" idx="2"/>
          </p:nvPr>
        </p:nvSpPr>
        <p:spPr>
          <a:xfrm>
            <a:off x="192506" y="722313"/>
            <a:ext cx="5582652" cy="5870575"/>
          </a:xfrm>
        </p:spPr>
        <p:txBody>
          <a:bodyPr>
            <a:noAutofit/>
          </a:bodyPr>
          <a:lstStyle/>
          <a:p>
            <a:r>
              <a:rPr lang="en-US" sz="2400" b="1" dirty="0"/>
              <a:t>1936</a:t>
            </a:r>
            <a:r>
              <a:rPr lang="en-US" sz="2400" dirty="0"/>
              <a:t>: acquisition of George Stubbs’ </a:t>
            </a:r>
            <a:r>
              <a:rPr lang="en-US" sz="2400" i="1" dirty="0"/>
              <a:t>Pumpkin with a Stable-lad </a:t>
            </a:r>
          </a:p>
          <a:p>
            <a:r>
              <a:rPr lang="en-US" sz="2400" b="1" dirty="0"/>
              <a:t>1959</a:t>
            </a:r>
            <a:r>
              <a:rPr lang="en-US" sz="2400" dirty="0"/>
              <a:t>: meeting with Basil Taylor, Librarian at the Royal College of Art; acquisition of George </a:t>
            </a:r>
            <a:r>
              <a:rPr lang="en-US" sz="2400" dirty="0" err="1"/>
              <a:t>Stubb’s</a:t>
            </a:r>
            <a:r>
              <a:rPr lang="en-US" sz="2400" dirty="0"/>
              <a:t> </a:t>
            </a:r>
            <a:r>
              <a:rPr lang="en-US" sz="2400" i="1" dirty="0"/>
              <a:t>Zebra</a:t>
            </a:r>
          </a:p>
          <a:p>
            <a:r>
              <a:rPr lang="en-US" sz="2400" b="1" dirty="0"/>
              <a:t>1963</a:t>
            </a:r>
            <a:r>
              <a:rPr lang="en-US" sz="2400" b="1" i="1" dirty="0"/>
              <a:t>-</a:t>
            </a:r>
            <a:r>
              <a:rPr lang="en-US" sz="2400" b="1" dirty="0"/>
              <a:t>65</a:t>
            </a:r>
            <a:r>
              <a:rPr lang="en-US" sz="2400" i="1" dirty="0"/>
              <a:t>: Painting in England, 1700-1850, Collection of Mr. &amp; Mrs. Paul Mellon</a:t>
            </a:r>
            <a:r>
              <a:rPr lang="en-US" sz="2400" dirty="0"/>
              <a:t> at the VMFA &amp; RA, London</a:t>
            </a:r>
          </a:p>
          <a:p>
            <a:r>
              <a:rPr lang="en-US" sz="2400" b="1" dirty="0"/>
              <a:t>1966</a:t>
            </a:r>
            <a:r>
              <a:rPr lang="en-US" sz="2400" dirty="0"/>
              <a:t>: announces his gift to Yale University</a:t>
            </a:r>
          </a:p>
          <a:p>
            <a:r>
              <a:rPr lang="en-US" sz="2400" b="1" dirty="0"/>
              <a:t>1968</a:t>
            </a:r>
            <a:r>
              <a:rPr lang="en-US" sz="2400" dirty="0"/>
              <a:t>: John Baskett comes in as advisor</a:t>
            </a:r>
          </a:p>
          <a:p>
            <a:endParaRPr lang="en-US" sz="2400" dirty="0"/>
          </a:p>
          <a:p>
            <a:endParaRPr lang="en-US" sz="2400" dirty="0"/>
          </a:p>
          <a:p>
            <a:endParaRPr lang="en-US" sz="2400" dirty="0"/>
          </a:p>
          <a:p>
            <a:endParaRPr lang="en-US" sz="2400" dirty="0"/>
          </a:p>
        </p:txBody>
      </p:sp>
      <p:sp>
        <p:nvSpPr>
          <p:cNvPr id="6" name="Footer Placeholder 5"/>
          <p:cNvSpPr>
            <a:spLocks noGrp="1"/>
          </p:cNvSpPr>
          <p:nvPr>
            <p:ph type="ftr" sz="quarter" idx="11"/>
          </p:nvPr>
        </p:nvSpPr>
        <p:spPr>
          <a:xfrm>
            <a:off x="3636966" y="6492875"/>
            <a:ext cx="4982570" cy="365125"/>
          </a:xfrm>
        </p:spPr>
        <p:txBody>
          <a:bodyPr/>
          <a:lstStyle/>
          <a:p>
            <a:r>
              <a:rPr lang="en-US" dirty="0"/>
              <a:t>Carnegie Museum of Art 2016 Digital Provenance Symposium @</a:t>
            </a:r>
            <a:r>
              <a:rPr lang="en-US" dirty="0" err="1"/>
              <a:t>edgartdata</a:t>
            </a:r>
            <a:endParaRPr lang="en-US" dirty="0"/>
          </a:p>
        </p:txBody>
      </p:sp>
      <p:sp>
        <p:nvSpPr>
          <p:cNvPr id="7" name="TextBox 6"/>
          <p:cNvSpPr txBox="1"/>
          <p:nvPr/>
        </p:nvSpPr>
        <p:spPr>
          <a:xfrm>
            <a:off x="6404343" y="5077837"/>
            <a:ext cx="4995081" cy="369332"/>
          </a:xfrm>
          <a:prstGeom prst="rect">
            <a:avLst/>
          </a:prstGeom>
          <a:noFill/>
        </p:spPr>
        <p:txBody>
          <a:bodyPr wrap="square" rtlCol="0">
            <a:spAutoFit/>
          </a:bodyPr>
          <a:lstStyle/>
          <a:p>
            <a:r>
              <a:rPr lang="en-US" dirty="0"/>
              <a:t>John Baskett, Paul Mellon’s advisor (from 1968 on)</a:t>
            </a:r>
          </a:p>
        </p:txBody>
      </p:sp>
    </p:spTree>
    <p:extLst>
      <p:ext uri="{BB962C8B-B14F-4D97-AF65-F5344CB8AC3E}">
        <p14:creationId xmlns:p14="http://schemas.microsoft.com/office/powerpoint/2010/main" val="39173950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1728" y="418"/>
            <a:ext cx="3932237" cy="721895"/>
          </a:xfrm>
        </p:spPr>
        <p:txBody>
          <a:bodyPr/>
          <a:lstStyle/>
          <a:p>
            <a:r>
              <a:rPr lang="en-US" b="1" dirty="0"/>
              <a:t>Paul Mellon Collection</a:t>
            </a:r>
          </a:p>
        </p:txBody>
      </p:sp>
      <p:pic>
        <p:nvPicPr>
          <p:cNvPr id="5" name="Content Placeholder 4"/>
          <p:cNvPicPr>
            <a:picLocks noGrp="1" noChangeAspect="1"/>
          </p:cNvPicPr>
          <p:nvPr>
            <p:ph idx="1"/>
          </p:nvPr>
        </p:nvPicPr>
        <p:blipFill rotWithShape="1">
          <a:blip r:embed="rId3">
            <a:extLst>
              <a:ext uri="{28A0092B-C50C-407E-A947-70E740481C1C}">
                <a14:useLocalDpi xmlns:a14="http://schemas.microsoft.com/office/drawing/2010/main" val="0"/>
              </a:ext>
            </a:extLst>
          </a:blip>
          <a:srcRect b="21840"/>
          <a:stretch/>
        </p:blipFill>
        <p:spPr>
          <a:xfrm>
            <a:off x="1003340" y="5100323"/>
            <a:ext cx="3369011" cy="1757677"/>
          </a:xfrm>
        </p:spPr>
      </p:pic>
      <p:sp>
        <p:nvSpPr>
          <p:cNvPr id="4" name="Text Placeholder 3"/>
          <p:cNvSpPr>
            <a:spLocks noGrp="1"/>
          </p:cNvSpPr>
          <p:nvPr>
            <p:ph type="body" sz="half" idx="2"/>
          </p:nvPr>
        </p:nvSpPr>
        <p:spPr>
          <a:xfrm>
            <a:off x="192506" y="722313"/>
            <a:ext cx="5582652" cy="5870575"/>
          </a:xfrm>
        </p:spPr>
        <p:txBody>
          <a:bodyPr>
            <a:noAutofit/>
          </a:bodyPr>
          <a:lstStyle/>
          <a:p>
            <a:r>
              <a:rPr lang="en-US" sz="2400" b="1" dirty="0"/>
              <a:t>1936</a:t>
            </a:r>
            <a:r>
              <a:rPr lang="en-US" sz="2400" dirty="0"/>
              <a:t>: acquisition of George Stubbs’ </a:t>
            </a:r>
            <a:r>
              <a:rPr lang="en-US" sz="2400" i="1" dirty="0"/>
              <a:t>Pumpkin with a Stable-lad </a:t>
            </a:r>
          </a:p>
          <a:p>
            <a:r>
              <a:rPr lang="en-US" sz="2400" b="1" dirty="0"/>
              <a:t>1959</a:t>
            </a:r>
            <a:r>
              <a:rPr lang="en-US" sz="2400" dirty="0"/>
              <a:t>: meeting with Basil Taylor, Librarian at the Royal College of Art; acquisition of George </a:t>
            </a:r>
            <a:r>
              <a:rPr lang="en-US" sz="2400" dirty="0" err="1"/>
              <a:t>Stubb’s</a:t>
            </a:r>
            <a:r>
              <a:rPr lang="en-US" sz="2400" dirty="0"/>
              <a:t> </a:t>
            </a:r>
            <a:r>
              <a:rPr lang="en-US" sz="2400" i="1" dirty="0"/>
              <a:t>Zebra</a:t>
            </a:r>
          </a:p>
          <a:p>
            <a:r>
              <a:rPr lang="en-US" sz="2400" b="1" dirty="0"/>
              <a:t>1963</a:t>
            </a:r>
            <a:r>
              <a:rPr lang="en-US" sz="2400" b="1" i="1" dirty="0"/>
              <a:t>-</a:t>
            </a:r>
            <a:r>
              <a:rPr lang="en-US" sz="2400" b="1" dirty="0"/>
              <a:t>65</a:t>
            </a:r>
            <a:r>
              <a:rPr lang="en-US" sz="2400" i="1" dirty="0"/>
              <a:t>: Painting in England, 1700-1850, Collection of Mr. &amp; Mrs. Paul Mellon</a:t>
            </a:r>
            <a:r>
              <a:rPr lang="en-US" sz="2400" dirty="0"/>
              <a:t> at the VMFA &amp; RA, London</a:t>
            </a:r>
          </a:p>
          <a:p>
            <a:r>
              <a:rPr lang="en-US" sz="2400" b="1" dirty="0"/>
              <a:t>1966</a:t>
            </a:r>
            <a:r>
              <a:rPr lang="en-US" sz="2400" dirty="0"/>
              <a:t>: announces his gift to Yale University</a:t>
            </a:r>
          </a:p>
          <a:p>
            <a:r>
              <a:rPr lang="en-US" sz="2400" b="1" dirty="0"/>
              <a:t>1968</a:t>
            </a:r>
            <a:r>
              <a:rPr lang="en-US" sz="2400" dirty="0"/>
              <a:t>: John Baskett becomes  his advisor</a:t>
            </a:r>
          </a:p>
          <a:p>
            <a:r>
              <a:rPr lang="en-US" sz="2400" b="1" dirty="0"/>
              <a:t>1977</a:t>
            </a:r>
            <a:r>
              <a:rPr lang="en-US" sz="2400" dirty="0"/>
              <a:t>: YCBA opens; PM buys Turner’s </a:t>
            </a:r>
            <a:r>
              <a:rPr lang="en-US" sz="2400" i="1" dirty="0"/>
              <a:t> Staffa</a:t>
            </a:r>
          </a:p>
          <a:p>
            <a:endParaRPr lang="en-US" sz="2400" dirty="0"/>
          </a:p>
          <a:p>
            <a:endParaRPr lang="en-US" sz="2400" dirty="0"/>
          </a:p>
          <a:p>
            <a:endParaRPr lang="en-US" sz="2400" dirty="0"/>
          </a:p>
          <a:p>
            <a:endParaRPr lang="en-US" sz="2400"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44416" y="266823"/>
            <a:ext cx="6166697" cy="4560786"/>
          </a:xfrm>
          <a:prstGeom prst="rect">
            <a:avLst/>
          </a:prstGeom>
        </p:spPr>
      </p:pic>
      <p:sp>
        <p:nvSpPr>
          <p:cNvPr id="7" name="TextBox 6"/>
          <p:cNvSpPr txBox="1"/>
          <p:nvPr/>
        </p:nvSpPr>
        <p:spPr>
          <a:xfrm>
            <a:off x="5775490" y="4962451"/>
            <a:ext cx="6304548" cy="1200329"/>
          </a:xfrm>
          <a:prstGeom prst="rect">
            <a:avLst/>
          </a:prstGeom>
          <a:noFill/>
        </p:spPr>
        <p:txBody>
          <a:bodyPr wrap="square" rtlCol="0">
            <a:spAutoFit/>
          </a:bodyPr>
          <a:lstStyle/>
          <a:p>
            <a:r>
              <a:rPr lang="en-US" dirty="0"/>
              <a:t>Joseph </a:t>
            </a:r>
            <a:r>
              <a:rPr lang="en-US" dirty="0" err="1"/>
              <a:t>Mallord</a:t>
            </a:r>
            <a:r>
              <a:rPr lang="en-US" dirty="0"/>
              <a:t> William Turner, 1775–1851, British, Staffa, Fingal's Cave, 1831 to 1832, Oil on canvas, Yale Center for British Art, Paul Mellon Collection, B1978.43.14, </a:t>
            </a:r>
            <a:r>
              <a:rPr lang="en-US" dirty="0">
                <a:hlinkClick r:id="rId5"/>
              </a:rPr>
              <a:t>http://collections.britishart.yale.edu/vufind/Record/1669251</a:t>
            </a:r>
            <a:r>
              <a:rPr lang="en-US" dirty="0"/>
              <a:t> </a:t>
            </a:r>
          </a:p>
        </p:txBody>
      </p:sp>
      <p:sp>
        <p:nvSpPr>
          <p:cNvPr id="8" name="Footer Placeholder 7"/>
          <p:cNvSpPr>
            <a:spLocks noGrp="1"/>
          </p:cNvSpPr>
          <p:nvPr>
            <p:ph type="ftr" sz="quarter" idx="11"/>
          </p:nvPr>
        </p:nvSpPr>
        <p:spPr>
          <a:xfrm>
            <a:off x="4840705" y="6609461"/>
            <a:ext cx="6870032" cy="236538"/>
          </a:xfrm>
        </p:spPr>
        <p:txBody>
          <a:bodyPr/>
          <a:lstStyle/>
          <a:p>
            <a:r>
              <a:rPr lang="en-US" dirty="0"/>
              <a:t>Carnegie Museum of Art 2016 Digital Provenance Symposium @</a:t>
            </a:r>
            <a:r>
              <a:rPr lang="en-US" dirty="0" err="1"/>
              <a:t>edgartdata</a:t>
            </a:r>
            <a:endParaRPr lang="en-US" dirty="0"/>
          </a:p>
        </p:txBody>
      </p:sp>
    </p:spTree>
    <p:extLst>
      <p:ext uri="{BB962C8B-B14F-4D97-AF65-F5344CB8AC3E}">
        <p14:creationId xmlns:p14="http://schemas.microsoft.com/office/powerpoint/2010/main" val="42030812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16478</TotalTime>
  <Words>5547</Words>
  <Application>Microsoft Office PowerPoint</Application>
  <PresentationFormat>Widescreen</PresentationFormat>
  <Paragraphs>303</Paragraphs>
  <Slides>31</Slides>
  <Notes>30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Arial</vt:lpstr>
      <vt:lpstr>Calibri</vt:lpstr>
      <vt:lpstr>Calibri Light</vt:lpstr>
      <vt:lpstr>Times New Roman</vt:lpstr>
      <vt:lpstr>Wingdings</vt:lpstr>
      <vt:lpstr>Office Theme</vt:lpstr>
      <vt:lpstr>Zebras, department stores, and washing machines: connecting the dots of provenance  in the age of digital technology</vt:lpstr>
      <vt:lpstr>Linked Open Data supported  provenance scholarship at the Yale Center for British Art</vt:lpstr>
      <vt:lpstr>Goal &amp; Scope</vt:lpstr>
      <vt:lpstr>Paul Mellon Collection</vt:lpstr>
      <vt:lpstr>Paul Mellon Collection</vt:lpstr>
      <vt:lpstr>Paul Mellon Collection</vt:lpstr>
      <vt:lpstr>Paul Mellon Collection</vt:lpstr>
      <vt:lpstr>Paul Mellon Collection</vt:lpstr>
      <vt:lpstr>Paul Mellon Collection</vt:lpstr>
      <vt:lpstr>Paul Mellon Collection</vt:lpstr>
      <vt:lpstr>Paul Mellon Collection</vt:lpstr>
      <vt:lpstr>Paul Mellon Collection</vt:lpstr>
      <vt:lpstr>PowerPoint Presentation</vt:lpstr>
      <vt:lpstr>Image access through free download and IIIF</vt:lpstr>
      <vt:lpstr>Yale Center for British Art’s  Digital Strategy</vt:lpstr>
      <vt:lpstr>Access through machine readable format</vt:lpstr>
      <vt:lpstr>Provenance: Current challenges</vt:lpstr>
      <vt:lpstr>What is Linked Open Data?</vt:lpstr>
      <vt:lpstr>What is Linked Open Data?</vt:lpstr>
      <vt:lpstr>Why Linked Open Data?</vt:lpstr>
      <vt:lpstr>How to Linked Open Data?</vt:lpstr>
      <vt:lpstr>What is CIDOC-CRM?</vt:lpstr>
      <vt:lpstr>Data as network of knowledge</vt:lpstr>
      <vt:lpstr>PowerPoint Presentation</vt:lpstr>
      <vt:lpstr>PowerPoint Presentation</vt:lpstr>
      <vt:lpstr>Data as network of knowledge</vt:lpstr>
      <vt:lpstr>Tools to engage scholars: CMOA’s Elysa http://www.museumprovenance.org/</vt:lpstr>
      <vt:lpstr>PowerPoint Presentation</vt:lpstr>
      <vt:lpstr>Provenance: Linked Open Data opportunities</vt:lpstr>
      <vt:lpstr>Lessons learned</vt:lpstr>
      <vt:lpstr>Thank you</vt:lpstr>
    </vt:vector>
  </TitlesOfParts>
  <Company>Yale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Delmas-Glass, Emmanuelle</dc:creator>
  <cp:lastModifiedBy>Delmas-Glass, Emmanuelle</cp:lastModifiedBy>
  <cp:revision>125</cp:revision>
  <dcterms:created xsi:type="dcterms:W3CDTF">2016-09-29T15:08:16Z</dcterms:created>
  <dcterms:modified xsi:type="dcterms:W3CDTF">2016-10-27T18:43:03Z</dcterms:modified>
</cp:coreProperties>
</file>